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3"/>
  </p:notesMasterIdLst>
  <p:sldIdLst>
    <p:sldId id="256" r:id="rId3"/>
    <p:sldId id="261" r:id="rId4"/>
    <p:sldId id="262" r:id="rId5"/>
    <p:sldId id="263" r:id="rId6"/>
    <p:sldId id="264" r:id="rId7"/>
    <p:sldId id="266" r:id="rId8"/>
    <p:sldId id="267" r:id="rId9"/>
    <p:sldId id="265" r:id="rId10"/>
    <p:sldId id="260" r:id="rId11"/>
    <p:sldId id="268" r:id="rId12"/>
  </p:sldIdLst>
  <p:sldSz cx="9144000" cy="6858000" type="screen4x3"/>
  <p:notesSz cx="6858000" cy="9144000"/>
  <p:defaultTextStyle>
    <a:defPPr>
      <a:defRPr lang="en-US"/>
    </a:defPPr>
    <a:lvl1pPr algn="l" rtl="0" fontAlgn="base">
      <a:spcBef>
        <a:spcPct val="0"/>
      </a:spcBef>
      <a:spcAft>
        <a:spcPct val="0"/>
      </a:spcAft>
      <a:defRPr kern="1200">
        <a:solidFill>
          <a:srgbClr val="FFFFFF"/>
        </a:solidFill>
        <a:latin typeface="Arial" charset="0"/>
        <a:ea typeface="ヒラギノ角ゴ ProN W3" charset="0"/>
        <a:cs typeface="ヒラギノ角ゴ ProN W3" charset="0"/>
        <a:sym typeface="Arial" charset="0"/>
      </a:defRPr>
    </a:lvl1pPr>
    <a:lvl2pPr marL="457200" algn="l" rtl="0" fontAlgn="base">
      <a:spcBef>
        <a:spcPct val="0"/>
      </a:spcBef>
      <a:spcAft>
        <a:spcPct val="0"/>
      </a:spcAft>
      <a:defRPr kern="1200">
        <a:solidFill>
          <a:srgbClr val="FFFFFF"/>
        </a:solidFill>
        <a:latin typeface="Arial" charset="0"/>
        <a:ea typeface="ヒラギノ角ゴ ProN W3" charset="0"/>
        <a:cs typeface="ヒラギノ角ゴ ProN W3" charset="0"/>
        <a:sym typeface="Arial" charset="0"/>
      </a:defRPr>
    </a:lvl2pPr>
    <a:lvl3pPr marL="914400" algn="l" rtl="0" fontAlgn="base">
      <a:spcBef>
        <a:spcPct val="0"/>
      </a:spcBef>
      <a:spcAft>
        <a:spcPct val="0"/>
      </a:spcAft>
      <a:defRPr kern="1200">
        <a:solidFill>
          <a:srgbClr val="FFFFFF"/>
        </a:solidFill>
        <a:latin typeface="Arial" charset="0"/>
        <a:ea typeface="ヒラギノ角ゴ ProN W3" charset="0"/>
        <a:cs typeface="ヒラギノ角ゴ ProN W3" charset="0"/>
        <a:sym typeface="Arial" charset="0"/>
      </a:defRPr>
    </a:lvl3pPr>
    <a:lvl4pPr marL="1371600" algn="l" rtl="0" fontAlgn="base">
      <a:spcBef>
        <a:spcPct val="0"/>
      </a:spcBef>
      <a:spcAft>
        <a:spcPct val="0"/>
      </a:spcAft>
      <a:defRPr kern="1200">
        <a:solidFill>
          <a:srgbClr val="FFFFFF"/>
        </a:solidFill>
        <a:latin typeface="Arial" charset="0"/>
        <a:ea typeface="ヒラギノ角ゴ ProN W3" charset="0"/>
        <a:cs typeface="ヒラギノ角ゴ ProN W3" charset="0"/>
        <a:sym typeface="Arial" charset="0"/>
      </a:defRPr>
    </a:lvl4pPr>
    <a:lvl5pPr marL="1828800" algn="l" rtl="0" fontAlgn="base">
      <a:spcBef>
        <a:spcPct val="0"/>
      </a:spcBef>
      <a:spcAft>
        <a:spcPct val="0"/>
      </a:spcAft>
      <a:defRPr kern="1200">
        <a:solidFill>
          <a:srgbClr val="FFFFFF"/>
        </a:solidFill>
        <a:latin typeface="Arial" charset="0"/>
        <a:ea typeface="ヒラギノ角ゴ ProN W3" charset="0"/>
        <a:cs typeface="ヒラギノ角ゴ ProN W3" charset="0"/>
        <a:sym typeface="Arial" charset="0"/>
      </a:defRPr>
    </a:lvl5pPr>
    <a:lvl6pPr marL="2286000" algn="l" defTabSz="914400" rtl="0" eaLnBrk="1" latinLnBrk="0" hangingPunct="1">
      <a:defRPr kern="1200">
        <a:solidFill>
          <a:srgbClr val="FFFFFF"/>
        </a:solidFill>
        <a:latin typeface="Arial" charset="0"/>
        <a:ea typeface="ヒラギノ角ゴ ProN W3" charset="0"/>
        <a:cs typeface="ヒラギノ角ゴ ProN W3" charset="0"/>
        <a:sym typeface="Arial" charset="0"/>
      </a:defRPr>
    </a:lvl6pPr>
    <a:lvl7pPr marL="2743200" algn="l" defTabSz="914400" rtl="0" eaLnBrk="1" latinLnBrk="0" hangingPunct="1">
      <a:defRPr kern="1200">
        <a:solidFill>
          <a:srgbClr val="FFFFFF"/>
        </a:solidFill>
        <a:latin typeface="Arial" charset="0"/>
        <a:ea typeface="ヒラギノ角ゴ ProN W3" charset="0"/>
        <a:cs typeface="ヒラギノ角ゴ ProN W3" charset="0"/>
        <a:sym typeface="Arial" charset="0"/>
      </a:defRPr>
    </a:lvl7pPr>
    <a:lvl8pPr marL="3200400" algn="l" defTabSz="914400" rtl="0" eaLnBrk="1" latinLnBrk="0" hangingPunct="1">
      <a:defRPr kern="1200">
        <a:solidFill>
          <a:srgbClr val="FFFFFF"/>
        </a:solidFill>
        <a:latin typeface="Arial" charset="0"/>
        <a:ea typeface="ヒラギノ角ゴ ProN W3" charset="0"/>
        <a:cs typeface="ヒラギノ角ゴ ProN W3" charset="0"/>
        <a:sym typeface="Arial" charset="0"/>
      </a:defRPr>
    </a:lvl8pPr>
    <a:lvl9pPr marL="3657600" algn="l" defTabSz="914400" rtl="0" eaLnBrk="1" latinLnBrk="0" hangingPunct="1">
      <a:defRPr kern="1200">
        <a:solidFill>
          <a:srgbClr val="FFFFFF"/>
        </a:solidFill>
        <a:latin typeface="Arial" charset="0"/>
        <a:ea typeface="ヒラギノ角ゴ ProN W3" charset="0"/>
        <a:cs typeface="ヒラギノ角ゴ ProN W3"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167" autoAdjust="0"/>
  </p:normalViewPr>
  <p:slideViewPr>
    <p:cSldViewPr>
      <p:cViewPr varScale="1">
        <p:scale>
          <a:sx n="49" d="100"/>
          <a:sy n="49" d="100"/>
        </p:scale>
        <p:origin x="-102" y="-4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5122"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mn-ea"/>
        <a:cs typeface="+mn-cs"/>
      </a:defRPr>
    </a:lvl1pPr>
    <a:lvl2pPr marL="457200" algn="l" rtl="0" eaLnBrk="0" fontAlgn="base" hangingPunct="0">
      <a:spcBef>
        <a:spcPct val="0"/>
      </a:spcBef>
      <a:spcAft>
        <a:spcPct val="0"/>
      </a:spcAft>
      <a:defRPr sz="1200" kern="1200">
        <a:solidFill>
          <a:schemeClr val="tx1"/>
        </a:solidFill>
        <a:latin typeface="Arial" charset="0"/>
        <a:ea typeface="+mn-ea"/>
        <a:cs typeface="+mn-cs"/>
      </a:defRPr>
    </a:lvl2pPr>
    <a:lvl3pPr marL="914400" algn="l" rtl="0" eaLnBrk="0" fontAlgn="base" hangingPunct="0">
      <a:spcBef>
        <a:spcPct val="0"/>
      </a:spcBef>
      <a:spcAft>
        <a:spcPct val="0"/>
      </a:spcAft>
      <a:defRPr sz="1200" kern="1200">
        <a:solidFill>
          <a:schemeClr val="tx1"/>
        </a:solidFill>
        <a:latin typeface="Arial" charset="0"/>
        <a:ea typeface="+mn-ea"/>
        <a:cs typeface="+mn-cs"/>
      </a:defRPr>
    </a:lvl3pPr>
    <a:lvl4pPr marL="1371600" algn="l" rtl="0" eaLnBrk="0" fontAlgn="base" hangingPunct="0">
      <a:spcBef>
        <a:spcPct val="0"/>
      </a:spcBef>
      <a:spcAft>
        <a:spcPct val="0"/>
      </a:spcAft>
      <a:defRPr sz="1200" kern="1200">
        <a:solidFill>
          <a:schemeClr val="tx1"/>
        </a:solidFill>
        <a:latin typeface="Arial" charset="0"/>
        <a:ea typeface="+mn-ea"/>
        <a:cs typeface="+mn-cs"/>
      </a:defRPr>
    </a:lvl4pPr>
    <a:lvl5pPr marL="1828800" algn="l" rtl="0" eaLnBrk="0" fontAlgn="base" hangingPunct="0">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eb2.westlaw.com/find/default.wl?tf=-1&amp;rs=WLW9.07&amp;ifm=NotSet&amp;fn=_top&amp;sv=Split&amp;docname=0263677601&amp;tc=-1&amp;pbc=99F5C6D7&amp;ordoc=2003588879&amp;findtype=h&amp;db=PROFILER-WLD&amp;vr=2.0&amp;rp=/find/default.wl&amp;mt=26"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eb2.westlaw.com/find/default.wl?tf=-1&amp;rs=WLW9.07&amp;ifm=NotSet&amp;fn=_top&amp;sv=Split&amp;docname=0200479901&amp;tc=-1&amp;pbc=99F5C6D7&amp;ordoc=2003588879&amp;findtype=h&amp;db=PROFILER-WLD&amp;vr=2.0&amp;rp=/find/default.wl&amp;mt=26" TargetMode="External"/><Relationship Id="rId4" Type="http://schemas.openxmlformats.org/officeDocument/2006/relationships/hyperlink" Target="https://web2.westlaw.com/find/default.wl?tf=-1&amp;serialnum=2002349706&amp;rs=WLW9.07&amp;ifm=NotSet&amp;fn=_top&amp;sv=Split&amp;tc=-1&amp;pbc=99F5C6D7&amp;ordoc=2003588879&amp;findtype=Y&amp;db=4637&amp;vr=2.0&amp;rp=/find/default.wl&amp;mt=26"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baseline="0" dirty="0" smtClean="0"/>
              <a:t>Since the delivering of Marshall’s decision, </a:t>
            </a:r>
            <a:r>
              <a:rPr lang="en-US" baseline="0" dirty="0" err="1" smtClean="0"/>
              <a:t>Marbury</a:t>
            </a:r>
            <a:r>
              <a:rPr lang="en-US" baseline="0" dirty="0" smtClean="0"/>
              <a:t> v. Madison, 5 U.S. 137 has been cited over 200,000 times in legal arguments. Today, this power is exercised by both federal and state courts. </a:t>
            </a:r>
          </a:p>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t>American Booksellers Foundation v. Dean</a:t>
            </a:r>
            <a:br>
              <a:rPr lang="en-US" b="1" dirty="0" smtClean="0"/>
            </a:br>
            <a:r>
              <a:rPr lang="en-US" b="1" dirty="0" smtClean="0"/>
              <a:t>342 F.3d 96</a:t>
            </a:r>
            <a:br>
              <a:rPr lang="en-US" b="1" dirty="0" smtClean="0"/>
            </a:br>
            <a:r>
              <a:rPr lang="en-US" b="1" dirty="0" smtClean="0"/>
              <a:t>C.A.2 (Vt.),2003.</a:t>
            </a:r>
            <a:br>
              <a:rPr lang="en-US" b="1" dirty="0" smtClean="0"/>
            </a:br>
            <a:r>
              <a:rPr lang="en-US" b="1" dirty="0" smtClean="0"/>
              <a:t>August 27, 2003</a:t>
            </a:r>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United States Court of Appeals, Second Circuit.</a:t>
            </a:r>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Some</a:t>
            </a:r>
            <a:r>
              <a:rPr lang="en-US" baseline="0" dirty="0" smtClean="0"/>
              <a:t> of the laws that Congress has passed in an attempt to protect minors form Internet pornography have been held unconstitutional by the courts. If the courts did not have the power of judicial review, the constitutionality of these acts of Congress would not be challenged in court. In other words, a congressional statute would remain law until changed by Congress. </a:t>
            </a:r>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“Operators of Internet websites sued Governor of Vermont, Attorney General, and various State's Attorneys, challenging constitutionality of statute prohibiting transfer to minor of sexually explicit material “harmful to minors.” The United States District Court for the District of Vermont, </a:t>
            </a:r>
            <a:r>
              <a:rPr lang="en-US" dirty="0" smtClean="0">
                <a:hlinkClick r:id="rId3"/>
              </a:rPr>
              <a:t>J. </a:t>
            </a:r>
            <a:r>
              <a:rPr lang="en-US" dirty="0" err="1" smtClean="0">
                <a:hlinkClick r:id="rId3"/>
              </a:rPr>
              <a:t>Garvan</a:t>
            </a:r>
            <a:r>
              <a:rPr lang="en-US" dirty="0" smtClean="0">
                <a:hlinkClick r:id="rId3"/>
              </a:rPr>
              <a:t> Murtha</a:t>
            </a:r>
            <a:r>
              <a:rPr lang="en-US" dirty="0" smtClean="0"/>
              <a:t>, J., </a:t>
            </a:r>
            <a:r>
              <a:rPr lang="en-US" dirty="0" smtClean="0">
                <a:hlinkClick r:id="rId4"/>
              </a:rPr>
              <a:t>202 F.Supp.2d 300,</a:t>
            </a:r>
            <a:r>
              <a:rPr lang="en-US" dirty="0" smtClean="0"/>
              <a:t> permanently enjoined enforcement of statute on the basis that the statute violated the First Amendment and dormant Commerce Clause. State defendants appealed. The Court of Appeals, </a:t>
            </a:r>
            <a:r>
              <a:rPr lang="en-US" dirty="0" smtClean="0">
                <a:hlinkClick r:id="rId5"/>
              </a:rPr>
              <a:t>John M. Walker, Jr.</a:t>
            </a:r>
            <a:r>
              <a:rPr lang="en-US" dirty="0" smtClean="0"/>
              <a:t>, Chief Judge, held that: (1) operators of websites had standing to challenge statute; (2) statute violated the First Amendment; (3) statute violated the dormant Commerce Clause; and (4) enforcement of statute would be enjoined only as applied to the internet speech upon which operators of internet website based their suit.”</a:t>
            </a:r>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Source: Westlaw</a:t>
            </a:r>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b="1" dirty="0" smtClean="0"/>
              <a:t>“Midnight Judges</a:t>
            </a:r>
            <a:r>
              <a:rPr lang="en-US" dirty="0" smtClean="0"/>
              <a:t> refers to the judicial appointments made by President John Adams just before he was succeeded by President Thomas Jefferson. Adams saw the appointments as a way to preserve Federalist influence in the federal government during the Jeffersonian tenure. Congress, dominated in the next session by </a:t>
            </a:r>
            <a:r>
              <a:rPr lang="en-US" dirty="0" err="1" smtClean="0"/>
              <a:t>Jeffersonians</a:t>
            </a:r>
            <a:r>
              <a:rPr lang="en-US" dirty="0" smtClean="0"/>
              <a:t>, reconstructed the inferior courts and legislated most of the midnight judges out of their commissions. In the case of a justice of the peace for the District of Columbia, the delivery of his commission was refused. This act led to the famous Supreme Court case of </a:t>
            </a:r>
            <a:r>
              <a:rPr lang="en-US" i="1" dirty="0" err="1" smtClean="0"/>
              <a:t>Marbury</a:t>
            </a:r>
            <a:r>
              <a:rPr lang="en-US" i="1" dirty="0" smtClean="0"/>
              <a:t> </a:t>
            </a:r>
            <a:r>
              <a:rPr lang="en-US" i="1" dirty="0" err="1" smtClean="0"/>
              <a:t>V.Madison</a:t>
            </a:r>
            <a:r>
              <a:rPr lang="en-US" i="1" dirty="0" smtClean="0"/>
              <a:t>.”</a:t>
            </a:r>
            <a:endParaRPr lang="en-US" dirty="0" smtClean="0"/>
          </a:p>
          <a:p>
            <a:pPr eaLnBrk="1" hangingPunct="1"/>
            <a:r>
              <a:rPr lang="en-US" dirty="0" smtClean="0"/>
              <a:t>http://www.answers.com/topic/midnight-judges</a:t>
            </a:r>
          </a:p>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eaLnBrk="1" hangingPunct="1"/>
            <a:r>
              <a:rPr lang="en-US" dirty="0" smtClean="0"/>
              <a:t>Among all the judges who were</a:t>
            </a:r>
            <a:r>
              <a:rPr lang="en-US" baseline="0" dirty="0" smtClean="0"/>
              <a:t> appointed by Adams, but did not get their judgeships, William </a:t>
            </a:r>
            <a:r>
              <a:rPr lang="en-US" baseline="0" dirty="0" err="1" smtClean="0"/>
              <a:t>Marbury</a:t>
            </a:r>
            <a:r>
              <a:rPr lang="en-US" baseline="0" dirty="0" smtClean="0"/>
              <a:t> who was assumed to be the judge of the district of Columbia and three others sued for their jobs in the Supreme Court.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dirty="0" smtClean="0"/>
              <a:t>John Marshall who failed to executed all Adams’s last-minute  appointments is now </a:t>
            </a:r>
            <a:r>
              <a:rPr lang="en-US" dirty="0" smtClean="0"/>
              <a:t>Chief Justice of </a:t>
            </a:r>
            <a:r>
              <a:rPr lang="en-US" sz="1200" dirty="0" smtClean="0"/>
              <a:t>the </a:t>
            </a:r>
            <a:r>
              <a:rPr lang="en-US" dirty="0" smtClean="0"/>
              <a:t>Supreme Court. He was</a:t>
            </a:r>
            <a:r>
              <a:rPr lang="en-US" baseline="0" dirty="0" smtClean="0"/>
              <a:t> in a difficult situation. </a:t>
            </a:r>
            <a:endParaRPr lang="en-US" sz="1200" dirty="0" smtClean="0"/>
          </a:p>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dirty="0" smtClean="0"/>
              <a:t>Additional reading-The Federalist NO. 78 by Alexander Hamilton.</a:t>
            </a:r>
            <a:r>
              <a:rPr lang="en-US" sz="1200" baseline="0" dirty="0" smtClean="0"/>
              <a:t> </a:t>
            </a:r>
            <a:endParaRPr lang="en-US" sz="1200" dirty="0" smtClean="0"/>
          </a:p>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r>
              <a:rPr lang="en-US" sz="1200" b="1" kern="1200" baseline="0" dirty="0" smtClean="0">
                <a:solidFill>
                  <a:schemeClr val="tx1"/>
                </a:solidFill>
                <a:latin typeface="Arial" charset="0"/>
                <a:ea typeface="+mn-ea"/>
                <a:cs typeface="+mn-cs"/>
              </a:rPr>
              <a:t>Supreme Court Jurisdiction. According to the Constitution (Art. III, §2): </a:t>
            </a:r>
          </a:p>
          <a:p>
            <a:r>
              <a:rPr lang="en-US" sz="1200" kern="1200" baseline="0" dirty="0" smtClean="0">
                <a:solidFill>
                  <a:schemeClr val="tx1"/>
                </a:solidFill>
                <a:latin typeface="Arial" charset="0"/>
                <a:ea typeface="+mn-ea"/>
                <a:cs typeface="+mn-cs"/>
              </a:rPr>
              <a:t>“The judicial Power shall extend to all Cases, in Law and Equity, arising under this Constitution, the Laws of the United States, and Treaties made, or which shall be made, under their Authority;—to all Cases affecting Ambassadors, other public Ministers and Consuls;—to all Cases of admiralty and maritime Jurisdiction;—to Controversies to which the United States shall be a Party;—to Controversies between two or more States;—between a State and Citizens of another State;—between Citizens of different States;—between Citizens of the same State claiming Lands under Grants </a:t>
            </a:r>
            <a:r>
              <a:rPr lang="en-US" sz="1200" kern="1200" baseline="0" dirty="0" err="1" smtClean="0">
                <a:solidFill>
                  <a:schemeClr val="tx1"/>
                </a:solidFill>
                <a:latin typeface="Arial" charset="0"/>
                <a:ea typeface="+mn-ea"/>
                <a:cs typeface="+mn-cs"/>
              </a:rPr>
              <a:t>ofdifferent</a:t>
            </a:r>
            <a:r>
              <a:rPr lang="en-US" sz="1200" kern="1200" baseline="0" dirty="0" smtClean="0">
                <a:solidFill>
                  <a:schemeClr val="tx1"/>
                </a:solidFill>
                <a:latin typeface="Arial" charset="0"/>
                <a:ea typeface="+mn-ea"/>
                <a:cs typeface="+mn-cs"/>
              </a:rPr>
              <a:t> States, and between a State, or the Citizens thereof, and foreign States, </a:t>
            </a:r>
            <a:r>
              <a:rPr lang="en-US" sz="1200" kern="1200" baseline="0" dirty="0" err="1" smtClean="0">
                <a:solidFill>
                  <a:schemeClr val="tx1"/>
                </a:solidFill>
                <a:latin typeface="Arial" charset="0"/>
                <a:ea typeface="+mn-ea"/>
                <a:cs typeface="+mn-cs"/>
              </a:rPr>
              <a:t>Citizensor</a:t>
            </a:r>
            <a:r>
              <a:rPr lang="en-US" sz="1200" kern="1200" baseline="0" dirty="0" smtClean="0">
                <a:solidFill>
                  <a:schemeClr val="tx1"/>
                </a:solidFill>
                <a:latin typeface="Arial" charset="0"/>
                <a:ea typeface="+mn-ea"/>
                <a:cs typeface="+mn-cs"/>
              </a:rPr>
              <a:t> Subjects. </a:t>
            </a:r>
          </a:p>
          <a:p>
            <a:r>
              <a:rPr lang="en-US" sz="1200" kern="1200" baseline="0" dirty="0" smtClean="0">
                <a:solidFill>
                  <a:schemeClr val="tx1"/>
                </a:solidFill>
                <a:latin typeface="Arial" charset="0"/>
                <a:ea typeface="+mn-ea"/>
                <a:cs typeface="+mn-cs"/>
              </a:rPr>
              <a:t>“In all Cases affecting Ambassadors, other public ministers and Consuls, and those </a:t>
            </a:r>
            <a:r>
              <a:rPr lang="en-US" sz="1200" kern="1200" baseline="0" dirty="0" err="1" smtClean="0">
                <a:solidFill>
                  <a:schemeClr val="tx1"/>
                </a:solidFill>
                <a:latin typeface="Arial" charset="0"/>
                <a:ea typeface="+mn-ea"/>
                <a:cs typeface="+mn-cs"/>
              </a:rPr>
              <a:t>inwhich</a:t>
            </a:r>
            <a:r>
              <a:rPr lang="en-US" sz="1200" kern="1200" baseline="0" dirty="0" smtClean="0">
                <a:solidFill>
                  <a:schemeClr val="tx1"/>
                </a:solidFill>
                <a:latin typeface="Arial" charset="0"/>
                <a:ea typeface="+mn-ea"/>
                <a:cs typeface="+mn-cs"/>
              </a:rPr>
              <a:t> a State shall be Party, the supreme Court shall have original Jurisdiction. In all the other Cases before mentioned, the supreme Court shall have appellate jurisdiction, both as to Law and Fact, with such Exceptions, and under such Regulations as the Congress shall make.” </a:t>
            </a:r>
          </a:p>
          <a:p>
            <a:r>
              <a:rPr lang="en-US" sz="1200" kern="1200" baseline="0" dirty="0" smtClean="0">
                <a:solidFill>
                  <a:schemeClr val="tx1"/>
                </a:solidFill>
                <a:latin typeface="Arial" charset="0"/>
                <a:ea typeface="+mn-ea"/>
                <a:cs typeface="+mn-cs"/>
              </a:rPr>
              <a:t>Appellate jurisdiction has been conferred upon the Supreme Court by various </a:t>
            </a:r>
            <a:r>
              <a:rPr lang="en-US" sz="1200" kern="1200" baseline="0" dirty="0" err="1" smtClean="0">
                <a:solidFill>
                  <a:schemeClr val="tx1"/>
                </a:solidFill>
                <a:latin typeface="Arial" charset="0"/>
                <a:ea typeface="+mn-ea"/>
                <a:cs typeface="+mn-cs"/>
              </a:rPr>
              <a:t>statutes,under</a:t>
            </a:r>
            <a:r>
              <a:rPr lang="en-US" sz="1200" kern="1200" baseline="0" dirty="0" smtClean="0">
                <a:solidFill>
                  <a:schemeClr val="tx1"/>
                </a:solidFill>
                <a:latin typeface="Arial" charset="0"/>
                <a:ea typeface="+mn-ea"/>
                <a:cs typeface="+mn-cs"/>
              </a:rPr>
              <a:t> the authority given Congress by the Constitution. The basic statute effective at this time in conferring and controlling jurisdiction of the Supreme Court may be found in 28 U. S. C. §1251 et seq., and various special statutes. </a:t>
            </a:r>
          </a:p>
          <a:p>
            <a:r>
              <a:rPr lang="en-US" dirty="0" smtClean="0"/>
              <a:t>http://www.supremecourtus.gov/about/briefoverview.pdf</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eaLnBrk="1" hangingPunct="1"/>
            <a:r>
              <a:rPr lang="en-US" dirty="0" smtClean="0"/>
              <a:t>The</a:t>
            </a:r>
            <a:r>
              <a:rPr lang="en-US" baseline="0" dirty="0" smtClean="0"/>
              <a:t> role of the Supreme Court is to “say what the law is.” When the Constitution, the highest law of the U.S. conflicts with an act of the legislature, that act is invalid. </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685AB814-4331-464E-B494-C21FDB538A6D}" type="slidenum">
              <a:rPr lang="en-US"/>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9874D934-7058-43D7-998B-41BC11FCF57D}"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858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85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16557FBC-BBCC-4830-8B28-D73C8BD3853D}" type="slidenum">
              <a:rPr lang="en-US"/>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7"/>
          <p:cNvSpPr txBox="1">
            <a:spLocks noGrp="1" noChangeArrowheads="1"/>
          </p:cNvSpPr>
          <p:nvPr>
            <p:ph type="sldNum" sz="quarter" idx="10"/>
          </p:nvPr>
        </p:nvSpPr>
        <p:spPr>
          <a:ln/>
        </p:spPr>
        <p:txBody>
          <a:bodyPr/>
          <a:lstStyle>
            <a:lvl1pPr>
              <a:defRPr/>
            </a:lvl1pPr>
          </a:lstStyle>
          <a:p>
            <a:fld id="{A8A8F5D6-1799-479E-869F-E248534D19D8}" type="slidenum">
              <a:rPr lang="en-US"/>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7"/>
          <p:cNvSpPr txBox="1">
            <a:spLocks noGrp="1" noChangeArrowheads="1"/>
          </p:cNvSpPr>
          <p:nvPr>
            <p:ph type="sldNum" sz="quarter" idx="10"/>
          </p:nvPr>
        </p:nvSpPr>
        <p:spPr>
          <a:ln/>
        </p:spPr>
        <p:txBody>
          <a:bodyPr/>
          <a:lstStyle>
            <a:lvl1pPr>
              <a:defRPr/>
            </a:lvl1pPr>
          </a:lstStyle>
          <a:p>
            <a:fld id="{6B98859D-2CC2-429A-8792-249152D76A78}" type="slidenum">
              <a:rPr lang="en-US"/>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7"/>
          <p:cNvSpPr txBox="1">
            <a:spLocks noGrp="1" noChangeArrowheads="1"/>
          </p:cNvSpPr>
          <p:nvPr>
            <p:ph type="sldNum" sz="quarter" idx="10"/>
          </p:nvPr>
        </p:nvSpPr>
        <p:spPr>
          <a:ln/>
        </p:spPr>
        <p:txBody>
          <a:bodyPr/>
          <a:lstStyle>
            <a:lvl1pPr>
              <a:defRPr/>
            </a:lvl1pPr>
          </a:lstStyle>
          <a:p>
            <a:fld id="{E91D55CF-2819-40EC-8B96-5678B1F6B417}" type="slidenum">
              <a:rPr lang="en-US"/>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35163"/>
            <a:ext cx="4038600" cy="4922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35163"/>
            <a:ext cx="4038600" cy="4922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7"/>
          <p:cNvSpPr txBox="1">
            <a:spLocks noGrp="1" noChangeArrowheads="1"/>
          </p:cNvSpPr>
          <p:nvPr>
            <p:ph type="sldNum" sz="quarter" idx="10"/>
          </p:nvPr>
        </p:nvSpPr>
        <p:spPr>
          <a:ln/>
        </p:spPr>
        <p:txBody>
          <a:bodyPr/>
          <a:lstStyle>
            <a:lvl1pPr>
              <a:defRPr/>
            </a:lvl1pPr>
          </a:lstStyle>
          <a:p>
            <a:fld id="{B0F433E3-ECAF-4DD6-B3BC-1E4A6462593B}" type="slidenum">
              <a:rPr lang="en-US"/>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7"/>
          <p:cNvSpPr txBox="1">
            <a:spLocks noGrp="1" noChangeArrowheads="1"/>
          </p:cNvSpPr>
          <p:nvPr>
            <p:ph type="sldNum" sz="quarter" idx="10"/>
          </p:nvPr>
        </p:nvSpPr>
        <p:spPr>
          <a:ln/>
        </p:spPr>
        <p:txBody>
          <a:bodyPr/>
          <a:lstStyle>
            <a:lvl1pPr>
              <a:defRPr/>
            </a:lvl1pPr>
          </a:lstStyle>
          <a:p>
            <a:fld id="{80D89812-64F7-4EEB-958D-A411D077F804}" type="slidenum">
              <a:rPr lang="en-US"/>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7"/>
          <p:cNvSpPr txBox="1">
            <a:spLocks noGrp="1" noChangeArrowheads="1"/>
          </p:cNvSpPr>
          <p:nvPr>
            <p:ph type="sldNum" sz="quarter" idx="10"/>
          </p:nvPr>
        </p:nvSpPr>
        <p:spPr>
          <a:ln/>
        </p:spPr>
        <p:txBody>
          <a:bodyPr/>
          <a:lstStyle>
            <a:lvl1pPr>
              <a:defRPr/>
            </a:lvl1pPr>
          </a:lstStyle>
          <a:p>
            <a:fld id="{2182F1F0-CE06-4D69-9920-3971A0A0E430}" type="slidenum">
              <a:rPr lang="en-US"/>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7"/>
          <p:cNvSpPr txBox="1">
            <a:spLocks noGrp="1" noChangeArrowheads="1"/>
          </p:cNvSpPr>
          <p:nvPr>
            <p:ph type="sldNum" sz="quarter" idx="10"/>
          </p:nvPr>
        </p:nvSpPr>
        <p:spPr>
          <a:ln/>
        </p:spPr>
        <p:txBody>
          <a:bodyPr/>
          <a:lstStyle>
            <a:lvl1pPr>
              <a:defRPr/>
            </a:lvl1pPr>
          </a:lstStyle>
          <a:p>
            <a:fld id="{5403CA2A-17EE-4B4C-8705-A92D09734BE0}" type="slidenum">
              <a:rPr lang="en-US"/>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7"/>
          <p:cNvSpPr txBox="1">
            <a:spLocks noGrp="1" noChangeArrowheads="1"/>
          </p:cNvSpPr>
          <p:nvPr>
            <p:ph type="sldNum" sz="quarter" idx="10"/>
          </p:nvPr>
        </p:nvSpPr>
        <p:spPr>
          <a:ln/>
        </p:spPr>
        <p:txBody>
          <a:bodyPr/>
          <a:lstStyle>
            <a:lvl1pPr>
              <a:defRPr/>
            </a:lvl1pPr>
          </a:lstStyle>
          <a:p>
            <a:fld id="{78919061-D8B9-4F7D-85A6-0CB1EB45A527}"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A348B13B-D15F-4977-A466-40AE7EDD8C9A}" type="slidenum">
              <a:rPr lang="en-US"/>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Lucida Grande"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7"/>
          <p:cNvSpPr txBox="1">
            <a:spLocks noGrp="1" noChangeArrowheads="1"/>
          </p:cNvSpPr>
          <p:nvPr>
            <p:ph type="sldNum" sz="quarter" idx="10"/>
          </p:nvPr>
        </p:nvSpPr>
        <p:spPr>
          <a:ln/>
        </p:spPr>
        <p:txBody>
          <a:bodyPr/>
          <a:lstStyle>
            <a:lvl1pPr>
              <a:defRPr/>
            </a:lvl1pPr>
          </a:lstStyle>
          <a:p>
            <a:fld id="{BB18AF45-2AE8-4AFF-9EF2-0376F0662581}" type="slidenum">
              <a:rPr lang="en-US"/>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7"/>
          <p:cNvSpPr txBox="1">
            <a:spLocks noGrp="1" noChangeArrowheads="1"/>
          </p:cNvSpPr>
          <p:nvPr>
            <p:ph type="sldNum" sz="quarter" idx="10"/>
          </p:nvPr>
        </p:nvSpPr>
        <p:spPr>
          <a:ln/>
        </p:spPr>
        <p:txBody>
          <a:bodyPr/>
          <a:lstStyle>
            <a:lvl1pPr>
              <a:defRPr/>
            </a:lvl1pPr>
          </a:lstStyle>
          <a:p>
            <a:fld id="{46E1B7E1-0B1E-488A-9A65-C58A8453E809}" type="slidenum">
              <a:rPr lang="en-US"/>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858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85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7"/>
          <p:cNvSpPr txBox="1">
            <a:spLocks noGrp="1" noChangeArrowheads="1"/>
          </p:cNvSpPr>
          <p:nvPr>
            <p:ph type="sldNum" sz="quarter" idx="10"/>
          </p:nvPr>
        </p:nvSpPr>
        <p:spPr>
          <a:ln/>
        </p:spPr>
        <p:txBody>
          <a:bodyPr/>
          <a:lstStyle>
            <a:lvl1pPr>
              <a:defRPr/>
            </a:lvl1pPr>
          </a:lstStyle>
          <a:p>
            <a:fld id="{29C735DD-3A13-4BBE-BE17-B4BD069C9580}"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fld id="{BB81CA30-0B29-4D84-BC38-4B6AF75128BB}"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35163"/>
            <a:ext cx="4038600" cy="4922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35163"/>
            <a:ext cx="4038600" cy="4922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fld id="{BADB2D47-895F-420B-981C-15F0B0A10D1D}"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fld id="{5188407A-5D5E-4D5D-BDB1-A50EC6788ABC}"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fld id="{AC17E008-98F1-4EB0-AB46-C6F8E6D78650}"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CA8097D3-4BDB-4D04-97E8-B8EAA292B85E}"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CB1A9803-0258-4D89-93B2-00F87D131239}"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Lucida Grande"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BF190A85-B5DE-4C6F-B371-76E62BF4864E}"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0"/>
            <a:ext cx="8229600" cy="1847850"/>
          </a:xfrm>
          <a:prstGeom prst="rect">
            <a:avLst/>
          </a:prstGeom>
          <a:noFill/>
          <a:ln w="12700">
            <a:noFill/>
            <a:miter lim="800000"/>
            <a:headEnd/>
            <a:tailEnd/>
          </a:ln>
        </p:spPr>
        <p:txBody>
          <a:bodyPr vert="horz" wrap="square" lIns="0" tIns="0" rIns="0" bIns="0" numCol="1" anchor="b" anchorCtr="0" compatLnSpc="1">
            <a:prstTxWarp prst="textNoShape">
              <a:avLst/>
            </a:prstTxWarp>
          </a:bodyPr>
          <a:lstStyle/>
          <a:p>
            <a:pPr lvl="0"/>
            <a:r>
              <a:rPr lang="en-US" smtClean="0">
                <a:sym typeface="Lucida Grande" charset="0"/>
              </a:rPr>
              <a:t>Click to edit Master title style</a:t>
            </a:r>
          </a:p>
        </p:txBody>
      </p:sp>
      <p:sp>
        <p:nvSpPr>
          <p:cNvPr id="1027" name="Rectangle 2"/>
          <p:cNvSpPr>
            <a:spLocks noGrp="1" noChangeArrowheads="1"/>
          </p:cNvSpPr>
          <p:nvPr>
            <p:ph type="body" idx="1"/>
          </p:nvPr>
        </p:nvSpPr>
        <p:spPr bwMode="auto">
          <a:xfrm>
            <a:off x="457200" y="1935163"/>
            <a:ext cx="8229600" cy="4922837"/>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Lucida Grande" charset="0"/>
              </a:rPr>
              <a:t>Click to edit Master text styles</a:t>
            </a:r>
          </a:p>
          <a:p>
            <a:pPr lvl="1"/>
            <a:r>
              <a:rPr lang="en-US" smtClean="0">
                <a:sym typeface="Lucida Grande" charset="0"/>
              </a:rPr>
              <a:t>Second level</a:t>
            </a:r>
          </a:p>
          <a:p>
            <a:pPr lvl="2"/>
            <a:r>
              <a:rPr lang="en-US" smtClean="0">
                <a:sym typeface="Lucida Grande" charset="0"/>
              </a:rPr>
              <a:t>Third level</a:t>
            </a:r>
          </a:p>
          <a:p>
            <a:pPr lvl="3"/>
            <a:r>
              <a:rPr lang="en-US" smtClean="0">
                <a:sym typeface="Lucida Grande" charset="0"/>
              </a:rPr>
              <a:t>Fourth level</a:t>
            </a:r>
          </a:p>
          <a:p>
            <a:pPr lvl="4"/>
            <a:r>
              <a:rPr lang="en-US" smtClean="0">
                <a:sym typeface="Lucida Grande" charset="0"/>
              </a:rPr>
              <a:t>Fifth level</a:t>
            </a:r>
          </a:p>
        </p:txBody>
      </p:sp>
      <p:sp>
        <p:nvSpPr>
          <p:cNvPr id="2" name="Text Box 3"/>
          <p:cNvSpPr txBox="1">
            <a:spLocks noGrp="1" noChangeArrowheads="1"/>
          </p:cNvSpPr>
          <p:nvPr>
            <p:ph type="sldNum" sz="quarter" idx="4"/>
          </p:nvPr>
        </p:nvSpPr>
        <p:spPr bwMode="auto">
          <a:xfrm>
            <a:off x="8202613" y="6530975"/>
            <a:ext cx="204787" cy="190500"/>
          </a:xfrm>
          <a:prstGeom prst="rect">
            <a:avLst/>
          </a:prstGeom>
          <a:noFill/>
          <a:ln w="12700">
            <a:noFill/>
            <a:miter lim="800000"/>
            <a:headEnd/>
            <a:tailEnd/>
          </a:ln>
          <a:effectLst/>
        </p:spPr>
        <p:txBody>
          <a:bodyPr vert="horz" wrap="none" lIns="91440" tIns="45720" rIns="91440" bIns="45720" numCol="1" anchor="b" anchorCtr="0" compatLnSpc="1">
            <a:prstTxWarp prst="textNoShape">
              <a:avLst/>
            </a:prstTxWarp>
          </a:bodyPr>
          <a:lstStyle>
            <a:lvl1pPr algn="ctr">
              <a:defRPr sz="1200">
                <a:solidFill>
                  <a:srgbClr val="D1EAEE"/>
                </a:solidFill>
                <a:latin typeface="Lucida Grande" charset="0"/>
                <a:ea typeface="Lucida Grande" charset="0"/>
                <a:cs typeface="Lucida Grande" charset="0"/>
                <a:sym typeface="Lucida Grande" charset="0"/>
              </a:defRPr>
            </a:lvl1pPr>
          </a:lstStyle>
          <a:p>
            <a:fld id="{6C475A7B-7B40-4449-8737-814CB9DD268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hf hdr="0" ftr="0" dt="0"/>
  <p:txStyles>
    <p:titleStyle>
      <a:lvl1pPr algn="l" rtl="0" eaLnBrk="0" fontAlgn="base" hangingPunct="0">
        <a:spcBef>
          <a:spcPct val="0"/>
        </a:spcBef>
        <a:spcAft>
          <a:spcPct val="0"/>
        </a:spcAft>
        <a:defRPr sz="5000">
          <a:solidFill>
            <a:srgbClr val="DBF5F9"/>
          </a:solidFill>
          <a:latin typeface="+mj-lt"/>
          <a:ea typeface="+mj-ea"/>
          <a:cs typeface="+mj-cs"/>
          <a:sym typeface="Lucida Grande" charset="0"/>
        </a:defRPr>
      </a:lvl1pPr>
      <a:lvl2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2pPr>
      <a:lvl3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3pPr>
      <a:lvl4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4pPr>
      <a:lvl5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5pPr>
      <a:lvl6pPr marL="4572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6pPr>
      <a:lvl7pPr marL="9144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7pPr>
      <a:lvl8pPr marL="13716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8pPr>
      <a:lvl9pPr marL="18288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9pPr>
    </p:titleStyle>
    <p:bodyStyle>
      <a:lvl1pPr marL="312738" indent="-273050" algn="l" rtl="0" eaLnBrk="0" fontAlgn="base" hangingPunct="0">
        <a:spcBef>
          <a:spcPts val="600"/>
        </a:spcBef>
        <a:spcAft>
          <a:spcPct val="0"/>
        </a:spcAft>
        <a:buClr>
          <a:srgbClr val="0BD0D9"/>
        </a:buClr>
        <a:buSzPct val="94000"/>
        <a:buFont typeface="Wingdings 2" charset="2"/>
        <a:buChar char=""/>
        <a:defRPr sz="2600">
          <a:solidFill>
            <a:schemeClr val="tx1"/>
          </a:solidFill>
          <a:latin typeface="+mn-lt"/>
          <a:ea typeface="+mn-ea"/>
          <a:cs typeface="+mn-cs"/>
          <a:sym typeface="Lucida Grande" charset="0"/>
        </a:defRPr>
      </a:lvl1pPr>
      <a:lvl2pPr marL="628650" indent="-246063" algn="l" rtl="0" eaLnBrk="0" fontAlgn="base" hangingPunct="0">
        <a:spcBef>
          <a:spcPts val="600"/>
        </a:spcBef>
        <a:spcAft>
          <a:spcPct val="0"/>
        </a:spcAft>
        <a:buClr>
          <a:srgbClr val="0F6FC6"/>
        </a:buClr>
        <a:buSzPct val="85000"/>
        <a:buFont typeface="Wingdings 2" charset="2"/>
        <a:buChar char=""/>
        <a:defRPr sz="2400">
          <a:solidFill>
            <a:schemeClr val="tx1"/>
          </a:solidFill>
          <a:latin typeface="+mn-lt"/>
          <a:ea typeface="+mn-ea"/>
          <a:cs typeface="+mn-cs"/>
          <a:sym typeface="Lucida Grande" charset="0"/>
        </a:defRPr>
      </a:lvl2pPr>
      <a:lvl3pPr marL="903288" indent="-246063" algn="l" rtl="0" eaLnBrk="0" fontAlgn="base" hangingPunct="0">
        <a:spcBef>
          <a:spcPts val="500"/>
        </a:spcBef>
        <a:spcAft>
          <a:spcPct val="0"/>
        </a:spcAft>
        <a:buClr>
          <a:srgbClr val="009DD9"/>
        </a:buClr>
        <a:buSzPct val="69000"/>
        <a:buFont typeface="Wingdings 2" charset="2"/>
        <a:buChar char=""/>
        <a:defRPr sz="2100">
          <a:solidFill>
            <a:schemeClr val="tx1"/>
          </a:solidFill>
          <a:latin typeface="+mn-lt"/>
          <a:ea typeface="+mn-ea"/>
          <a:cs typeface="+mn-cs"/>
          <a:sym typeface="Lucida Grande" charset="0"/>
        </a:defRPr>
      </a:lvl3pPr>
      <a:lvl4pPr marL="1176338" indent="-209550" algn="l" rtl="0" eaLnBrk="0" fontAlgn="base" hangingPunct="0">
        <a:spcBef>
          <a:spcPts val="500"/>
        </a:spcBef>
        <a:spcAft>
          <a:spcPct val="0"/>
        </a:spcAft>
        <a:buClr>
          <a:srgbClr val="0BD0D9"/>
        </a:buClr>
        <a:buSzPct val="64000"/>
        <a:buFont typeface="Wingdings 2" charset="2"/>
        <a:buChar char=""/>
        <a:defRPr sz="2000">
          <a:solidFill>
            <a:schemeClr val="tx1"/>
          </a:solidFill>
          <a:latin typeface="+mn-lt"/>
          <a:ea typeface="+mn-ea"/>
          <a:cs typeface="+mn-cs"/>
          <a:sym typeface="Lucida Grande" charset="0"/>
        </a:defRPr>
      </a:lvl4pPr>
      <a:lvl5pPr marL="1450975" indent="-209550" algn="l" rtl="0" eaLnBrk="0" fontAlgn="base" hangingPunct="0">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5pPr>
      <a:lvl6pPr marL="19081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6pPr>
      <a:lvl7pPr marL="23653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7pPr>
      <a:lvl8pPr marL="28225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8pPr>
      <a:lvl9pPr marL="32797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49" name="AutoShape 1"/>
          <p:cNvSpPr>
            <a:spLocks/>
          </p:cNvSpPr>
          <p:nvPr/>
        </p:nvSpPr>
        <p:spPr bwMode="auto">
          <a:xfrm rot="11220000" flipH="1">
            <a:off x="3165475" y="1108075"/>
            <a:ext cx="5257800" cy="4114800"/>
          </a:xfrm>
          <a:custGeom>
            <a:avLst/>
            <a:gdLst>
              <a:gd name="T0" fmla="*/ 10800 w 21600"/>
              <a:gd name="T1" fmla="*/ 10800 h 21600"/>
            </a:gdLst>
            <a:ahLst/>
            <a:cxnLst>
              <a:cxn ang="0">
                <a:pos x="T0" y="T1"/>
              </a:cxn>
            </a:cxnLst>
            <a:rect l="0" t="0" r="r" b="b"/>
            <a:pathLst>
              <a:path w="21600" h="21600">
                <a:moveTo>
                  <a:pt x="0" y="0"/>
                </a:moveTo>
                <a:lnTo>
                  <a:pt x="20984" y="0"/>
                </a:lnTo>
                <a:lnTo>
                  <a:pt x="21600" y="788"/>
                </a:lnTo>
                <a:lnTo>
                  <a:pt x="21600" y="21600"/>
                </a:lnTo>
                <a:lnTo>
                  <a:pt x="0" y="21600"/>
                </a:lnTo>
                <a:lnTo>
                  <a:pt x="0" y="0"/>
                </a:lnTo>
                <a:close/>
                <a:moveTo>
                  <a:pt x="0" y="0"/>
                </a:moveTo>
              </a:path>
            </a:pathLst>
          </a:custGeom>
          <a:solidFill>
            <a:srgbClr val="FFFFFF"/>
          </a:solidFill>
          <a:ln w="3175" cap="rnd">
            <a:solidFill>
              <a:srgbClr val="C0C0C0"/>
            </a:solidFill>
            <a:prstDash val="solid"/>
            <a:round/>
            <a:headEnd type="none" w="med" len="med"/>
            <a:tailEnd type="none" w="med" len="med"/>
          </a:ln>
          <a:effectLst>
            <a:outerShdw dist="38099" dir="7500016" algn="ctr" rotWithShape="0">
              <a:schemeClr val="bg2">
                <a:alpha val="25000"/>
              </a:schemeClr>
            </a:outerShdw>
          </a:effectLst>
        </p:spPr>
        <p:txBody>
          <a:bodyPr lIns="0" tIns="0" rIns="0" bIns="0"/>
          <a:lstStyle/>
          <a:p>
            <a:endParaRPr lang="en-US"/>
          </a:p>
        </p:txBody>
      </p:sp>
      <p:sp>
        <p:nvSpPr>
          <p:cNvPr id="2050" name="AutoShape 2"/>
          <p:cNvSpPr>
            <a:spLocks/>
          </p:cNvSpPr>
          <p:nvPr/>
        </p:nvSpPr>
        <p:spPr bwMode="auto">
          <a:xfrm rot="11220000" flipH="1">
            <a:off x="8004175" y="5359400"/>
            <a:ext cx="155575" cy="155575"/>
          </a:xfrm>
          <a:prstGeom prst="rtTriangle">
            <a:avLst/>
          </a:prstGeom>
          <a:solidFill>
            <a:srgbClr val="FFFFFF"/>
          </a:solidFill>
          <a:ln w="12700" cap="flat">
            <a:solidFill>
              <a:schemeClr val="tx1"/>
            </a:solidFill>
            <a:prstDash val="solid"/>
            <a:bevel/>
            <a:headEnd type="none" w="med" len="med"/>
            <a:tailEnd type="none" w="med" len="med"/>
          </a:ln>
          <a:effectLst>
            <a:outerShdw dist="12699" dir="12899721" algn="ctr" rotWithShape="0">
              <a:schemeClr val="bg2">
                <a:alpha val="46999"/>
              </a:schemeClr>
            </a:outerShdw>
          </a:effectLst>
        </p:spPr>
        <p:txBody>
          <a:bodyPr lIns="0" tIns="0" rIns="0" bIns="0"/>
          <a:lstStyle/>
          <a:p>
            <a:endParaRPr lang="en-US"/>
          </a:p>
        </p:txBody>
      </p:sp>
      <p:sp>
        <p:nvSpPr>
          <p:cNvPr id="2051" name="AutoShape 3"/>
          <p:cNvSpPr>
            <a:spLocks/>
          </p:cNvSpPr>
          <p:nvPr/>
        </p:nvSpPr>
        <p:spPr bwMode="auto">
          <a:xfrm rot="10800000" flipH="1">
            <a:off x="-9525" y="5816600"/>
            <a:ext cx="9163050" cy="1041400"/>
          </a:xfrm>
          <a:custGeom>
            <a:avLst/>
            <a:gdLst>
              <a:gd name="T0" fmla="*/ 10800 w 21600"/>
              <a:gd name="T1" fmla="*/ 10800 h 21600"/>
            </a:gdLst>
            <a:ahLst/>
            <a:cxnLst>
              <a:cxn ang="0">
                <a:pos x="T0" y="T1"/>
              </a:cxn>
            </a:cxnLst>
            <a:rect l="0" t="0" r="r" b="b"/>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EBF8">
                  <a:alpha val="54999"/>
                </a:srgbClr>
              </a:gs>
              <a:gs pos="100000">
                <a:srgbClr val="0079AF">
                  <a:alpha val="45000"/>
                </a:srgbClr>
              </a:gs>
            </a:gsLst>
            <a:lin ang="5400000" scaled="1"/>
          </a:gradFill>
          <a:ln w="9525" cap="flat">
            <a:noFill/>
            <a:round/>
            <a:headEnd type="none" w="med" len="med"/>
            <a:tailEnd type="none" w="med" len="med"/>
          </a:ln>
        </p:spPr>
        <p:txBody>
          <a:bodyPr lIns="0" tIns="0" rIns="0" bIns="0"/>
          <a:lstStyle/>
          <a:p>
            <a:endParaRPr lang="en-US"/>
          </a:p>
        </p:txBody>
      </p:sp>
      <p:sp>
        <p:nvSpPr>
          <p:cNvPr id="2052" name="AutoShape 4"/>
          <p:cNvSpPr>
            <a:spLocks/>
          </p:cNvSpPr>
          <p:nvPr/>
        </p:nvSpPr>
        <p:spPr bwMode="auto">
          <a:xfrm rot="10800000" flipH="1">
            <a:off x="4381500" y="6249988"/>
            <a:ext cx="4762500" cy="608012"/>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9BE5">
                  <a:alpha val="45000"/>
                </a:srgbClr>
              </a:gs>
              <a:gs pos="20000">
                <a:srgbClr val="009BE5">
                  <a:alpha val="42000"/>
                </a:srgbClr>
              </a:gs>
              <a:gs pos="100000">
                <a:srgbClr val="00ADB6">
                  <a:alpha val="29999"/>
                </a:srgbClr>
              </a:gs>
            </a:gsLst>
            <a:lin ang="5400000" scaled="1"/>
          </a:gradFill>
          <a:ln w="9525" cap="flat">
            <a:noFill/>
            <a:round/>
            <a:headEnd type="none" w="med" len="med"/>
            <a:tailEnd type="none" w="med" len="med"/>
          </a:ln>
        </p:spPr>
        <p:txBody>
          <a:bodyPr lIns="0" tIns="0" rIns="0" bIns="0"/>
          <a:lstStyle/>
          <a:p>
            <a:endParaRPr lang="en-US"/>
          </a:p>
        </p:txBody>
      </p:sp>
      <p:sp>
        <p:nvSpPr>
          <p:cNvPr id="2056" name="Rectangle 5"/>
          <p:cNvSpPr>
            <a:spLocks noGrp="1" noChangeArrowheads="1"/>
          </p:cNvSpPr>
          <p:nvPr>
            <p:ph type="title"/>
          </p:nvPr>
        </p:nvSpPr>
        <p:spPr bwMode="auto">
          <a:xfrm>
            <a:off x="457200" y="0"/>
            <a:ext cx="8229600" cy="1847850"/>
          </a:xfrm>
          <a:prstGeom prst="rect">
            <a:avLst/>
          </a:prstGeom>
          <a:noFill/>
          <a:ln w="12700">
            <a:noFill/>
            <a:miter lim="800000"/>
            <a:headEnd/>
            <a:tailEnd/>
          </a:ln>
        </p:spPr>
        <p:txBody>
          <a:bodyPr vert="horz" wrap="square" lIns="0" tIns="0" rIns="0" bIns="0" numCol="1" anchor="b" anchorCtr="0" compatLnSpc="1">
            <a:prstTxWarp prst="textNoShape">
              <a:avLst/>
            </a:prstTxWarp>
          </a:bodyPr>
          <a:lstStyle/>
          <a:p>
            <a:pPr lvl="0"/>
            <a:r>
              <a:rPr lang="en-US" smtClean="0">
                <a:sym typeface="Lucida Grande" charset="0"/>
              </a:rPr>
              <a:t>Click to edit Master title style</a:t>
            </a:r>
          </a:p>
        </p:txBody>
      </p:sp>
      <p:sp>
        <p:nvSpPr>
          <p:cNvPr id="2057" name="Rectangle 6"/>
          <p:cNvSpPr>
            <a:spLocks noGrp="1" noChangeArrowheads="1"/>
          </p:cNvSpPr>
          <p:nvPr>
            <p:ph type="body" idx="1"/>
          </p:nvPr>
        </p:nvSpPr>
        <p:spPr bwMode="auto">
          <a:xfrm>
            <a:off x="457200" y="1935163"/>
            <a:ext cx="8229600" cy="4922837"/>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Lucida Grande" charset="0"/>
              </a:rPr>
              <a:t>Click to edit Master text styles</a:t>
            </a:r>
          </a:p>
          <a:p>
            <a:pPr lvl="1"/>
            <a:r>
              <a:rPr lang="en-US" smtClean="0">
                <a:sym typeface="Lucida Grande" charset="0"/>
              </a:rPr>
              <a:t>Second level</a:t>
            </a:r>
          </a:p>
          <a:p>
            <a:pPr lvl="2"/>
            <a:r>
              <a:rPr lang="en-US" smtClean="0">
                <a:sym typeface="Lucida Grande" charset="0"/>
              </a:rPr>
              <a:t>Third level</a:t>
            </a:r>
          </a:p>
          <a:p>
            <a:pPr lvl="3"/>
            <a:r>
              <a:rPr lang="en-US" smtClean="0">
                <a:sym typeface="Lucida Grande" charset="0"/>
              </a:rPr>
              <a:t>Fourth level</a:t>
            </a:r>
          </a:p>
          <a:p>
            <a:pPr lvl="4"/>
            <a:r>
              <a:rPr lang="en-US" smtClean="0">
                <a:sym typeface="Lucida Grande" charset="0"/>
              </a:rPr>
              <a:t>Fifth level</a:t>
            </a:r>
          </a:p>
        </p:txBody>
      </p:sp>
      <p:sp>
        <p:nvSpPr>
          <p:cNvPr id="2055" name="Text Box 7"/>
          <p:cNvSpPr txBox="1">
            <a:spLocks noGrp="1" noChangeArrowheads="1"/>
          </p:cNvSpPr>
          <p:nvPr>
            <p:ph type="sldNum" sz="quarter" idx="4"/>
          </p:nvPr>
        </p:nvSpPr>
        <p:spPr bwMode="auto">
          <a:xfrm>
            <a:off x="8278813" y="6530975"/>
            <a:ext cx="204787" cy="190500"/>
          </a:xfrm>
          <a:prstGeom prst="rect">
            <a:avLst/>
          </a:prstGeom>
          <a:noFill/>
          <a:ln w="12700">
            <a:noFill/>
            <a:miter lim="800000"/>
            <a:headEnd/>
            <a:tailEnd/>
          </a:ln>
          <a:effectLst/>
        </p:spPr>
        <p:txBody>
          <a:bodyPr vert="horz" wrap="none" lIns="91440" tIns="45720" rIns="91440" bIns="45720" numCol="1" anchor="b" anchorCtr="0" compatLnSpc="1">
            <a:prstTxWarp prst="textNoShape">
              <a:avLst/>
            </a:prstTxWarp>
          </a:bodyPr>
          <a:lstStyle>
            <a:lvl1pPr algn="ctr">
              <a:defRPr sz="1200">
                <a:solidFill>
                  <a:srgbClr val="D1EAEE"/>
                </a:solidFill>
                <a:latin typeface="Lucida Grande" charset="0"/>
                <a:ea typeface="Lucida Grande" charset="0"/>
                <a:cs typeface="Lucida Grande" charset="0"/>
                <a:sym typeface="Lucida Grande" charset="0"/>
              </a:defRPr>
            </a:lvl1pPr>
          </a:lstStyle>
          <a:p>
            <a:fld id="{86A344B3-536F-4BBB-8F71-4F3C64FD21DF}"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algn="l" rtl="0" eaLnBrk="0" fontAlgn="base" hangingPunct="0">
        <a:spcBef>
          <a:spcPct val="0"/>
        </a:spcBef>
        <a:spcAft>
          <a:spcPct val="0"/>
        </a:spcAft>
        <a:defRPr sz="5000">
          <a:solidFill>
            <a:srgbClr val="DBF5F9"/>
          </a:solidFill>
          <a:latin typeface="+mj-lt"/>
          <a:ea typeface="+mj-ea"/>
          <a:cs typeface="+mj-cs"/>
          <a:sym typeface="Lucida Grande" charset="0"/>
        </a:defRPr>
      </a:lvl1pPr>
      <a:lvl2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2pPr>
      <a:lvl3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3pPr>
      <a:lvl4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4pPr>
      <a:lvl5pPr algn="l" rtl="0" eaLnBrk="0" fontAlgn="base" hangingPunct="0">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5pPr>
      <a:lvl6pPr marL="4572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6pPr>
      <a:lvl7pPr marL="9144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7pPr>
      <a:lvl8pPr marL="13716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8pPr>
      <a:lvl9pPr marL="1828800" algn="l" rtl="0" fontAlgn="base">
        <a:spcBef>
          <a:spcPct val="0"/>
        </a:spcBef>
        <a:spcAft>
          <a:spcPct val="0"/>
        </a:spcAft>
        <a:defRPr sz="5000">
          <a:solidFill>
            <a:srgbClr val="DBF5F9"/>
          </a:solidFill>
          <a:latin typeface="Lucida Grande" charset="0"/>
          <a:ea typeface="ヒラギノ角ゴ ProN W3" charset="0"/>
          <a:cs typeface="ヒラギノ角ゴ ProN W3" charset="0"/>
          <a:sym typeface="Lucida Grande" charset="0"/>
        </a:defRPr>
      </a:lvl9pPr>
    </p:titleStyle>
    <p:bodyStyle>
      <a:lvl1pPr marL="312738" indent="-273050" algn="l" rtl="0" eaLnBrk="0" fontAlgn="base" hangingPunct="0">
        <a:spcBef>
          <a:spcPts val="600"/>
        </a:spcBef>
        <a:spcAft>
          <a:spcPct val="0"/>
        </a:spcAft>
        <a:buClr>
          <a:srgbClr val="0BD0D9"/>
        </a:buClr>
        <a:buSzPct val="94000"/>
        <a:buFont typeface="Wingdings 2" charset="2"/>
        <a:buChar char=""/>
        <a:defRPr sz="2600">
          <a:solidFill>
            <a:schemeClr val="tx1"/>
          </a:solidFill>
          <a:latin typeface="+mn-lt"/>
          <a:ea typeface="+mn-ea"/>
          <a:cs typeface="+mn-cs"/>
          <a:sym typeface="Lucida Grande" charset="0"/>
        </a:defRPr>
      </a:lvl1pPr>
      <a:lvl2pPr marL="628650" indent="-246063" algn="l" rtl="0" eaLnBrk="0" fontAlgn="base" hangingPunct="0">
        <a:spcBef>
          <a:spcPts val="600"/>
        </a:spcBef>
        <a:spcAft>
          <a:spcPct val="0"/>
        </a:spcAft>
        <a:buClr>
          <a:srgbClr val="0F6FC6"/>
        </a:buClr>
        <a:buSzPct val="85000"/>
        <a:buFont typeface="Wingdings 2" charset="2"/>
        <a:buChar char=""/>
        <a:defRPr sz="2400">
          <a:solidFill>
            <a:schemeClr val="tx1"/>
          </a:solidFill>
          <a:latin typeface="+mn-lt"/>
          <a:ea typeface="+mn-ea"/>
          <a:cs typeface="+mn-cs"/>
          <a:sym typeface="Lucida Grande" charset="0"/>
        </a:defRPr>
      </a:lvl2pPr>
      <a:lvl3pPr marL="903288" indent="-246063" algn="l" rtl="0" eaLnBrk="0" fontAlgn="base" hangingPunct="0">
        <a:spcBef>
          <a:spcPts val="500"/>
        </a:spcBef>
        <a:spcAft>
          <a:spcPct val="0"/>
        </a:spcAft>
        <a:buClr>
          <a:srgbClr val="009DD9"/>
        </a:buClr>
        <a:buSzPct val="69000"/>
        <a:buFont typeface="Wingdings 2" charset="2"/>
        <a:buChar char=""/>
        <a:defRPr sz="2100">
          <a:solidFill>
            <a:schemeClr val="tx1"/>
          </a:solidFill>
          <a:latin typeface="+mn-lt"/>
          <a:ea typeface="+mn-ea"/>
          <a:cs typeface="+mn-cs"/>
          <a:sym typeface="Lucida Grande" charset="0"/>
        </a:defRPr>
      </a:lvl3pPr>
      <a:lvl4pPr marL="1176338" indent="-209550" algn="l" rtl="0" eaLnBrk="0" fontAlgn="base" hangingPunct="0">
        <a:spcBef>
          <a:spcPts val="500"/>
        </a:spcBef>
        <a:spcAft>
          <a:spcPct val="0"/>
        </a:spcAft>
        <a:buClr>
          <a:srgbClr val="0BD0D9"/>
        </a:buClr>
        <a:buSzPct val="64000"/>
        <a:buFont typeface="Wingdings 2" charset="2"/>
        <a:buChar char=""/>
        <a:defRPr sz="2000">
          <a:solidFill>
            <a:schemeClr val="tx1"/>
          </a:solidFill>
          <a:latin typeface="+mn-lt"/>
          <a:ea typeface="+mn-ea"/>
          <a:cs typeface="+mn-cs"/>
          <a:sym typeface="Lucida Grande" charset="0"/>
        </a:defRPr>
      </a:lvl4pPr>
      <a:lvl5pPr marL="1450975" indent="-209550" algn="l" rtl="0" eaLnBrk="0" fontAlgn="base" hangingPunct="0">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5pPr>
      <a:lvl6pPr marL="19081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6pPr>
      <a:lvl7pPr marL="23653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7pPr>
      <a:lvl8pPr marL="28225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8pPr>
      <a:lvl9pPr marL="3279775" indent="-209550" algn="l" rtl="0" fontAlgn="base">
        <a:spcBef>
          <a:spcPts val="500"/>
        </a:spcBef>
        <a:spcAft>
          <a:spcPct val="0"/>
        </a:spcAft>
        <a:buClr>
          <a:srgbClr val="10CF9B"/>
        </a:buClr>
        <a:buSzPct val="64000"/>
        <a:buFont typeface="Wingdings 2" charset="2"/>
        <a:buChar char=""/>
        <a:defRPr sz="2000">
          <a:solidFill>
            <a:schemeClr val="tx1"/>
          </a:solidFill>
          <a:latin typeface="+mn-lt"/>
          <a:ea typeface="+mn-ea"/>
          <a:cs typeface="+mn-cs"/>
          <a:sym typeface="Lucida Grande"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2" Type="http://schemas.openxmlformats.org/officeDocument/2006/relationships/notesSlide" Target="../notesSlides/notesSlide1.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10.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2" Type="http://schemas.openxmlformats.org/officeDocument/2006/relationships/notesSlide" Target="../notesSlides/notesSlide10.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18" Type="http://schemas.openxmlformats.org/officeDocument/2006/relationships/image" Target="../media/image13.jpe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17" Type="http://schemas.openxmlformats.org/officeDocument/2006/relationships/hyperlink" Target="http://images.google.com/imgres?imgurl=http://www.historyplace.com/specials/calendar/docs-pix/john-adams.jpg&amp;imgrefurl=http://www.historyplace.com/specials/calendar/docs-pix/oct-j-adams.htm&amp;usg=__H3SUwmhN6F8uIzkkXKwzLouYc6s=&amp;h=462&amp;w=374&amp;sz=43&amp;hl=en&amp;start=7&amp;sig2=YQpXC6vSQ3Pmap31Nx__1g&amp;um=1&amp;tbnid=89U8tXaqLQGVyM:&amp;tbnh=128&amp;tbnw=104&amp;prev=/images?q=john+adams&amp;hl=en&amp;rls=com.microsoft:*:IE-SearchBox&amp;rlz=1I7DMUS_en&amp;sa=X&amp;um=1&amp;ei=LmpeSsf8JoujmQfGjZ3pAQ" TargetMode="External"/><Relationship Id="rId2" Type="http://schemas.openxmlformats.org/officeDocument/2006/relationships/notesSlide" Target="../notesSlides/notesSlide2.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18" Type="http://schemas.openxmlformats.org/officeDocument/2006/relationships/image" Target="../media/image14.jpe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17" Type="http://schemas.openxmlformats.org/officeDocument/2006/relationships/hyperlink" Target="http://images.google.com/imgres?imgurl=http://www.constitution.org/img/john_marshall_1831_inman.jpg&amp;imgrefurl=http://www.constitution.org/cs_image.htm&amp;usg=__Wp1e6fJY863TJxFU6_8q2Od8RFo=&amp;h=950&amp;w=567&amp;sz=27&amp;hl=en&amp;start=9&amp;sig2=lKh7gXAF0bfaSzlHzJjXdw&amp;um=1&amp;tbnid=ZDFc_yazE8QMuM:&amp;tbnh=148&amp;tbnw=88&amp;prev=/images?q=John+Marshall&amp;hl=en&amp;rlz=1T4DMUS_en&amp;sa=N&amp;um=1&amp;ei=9mheSveaLoKGmAe0-ej6AQ" TargetMode="External"/><Relationship Id="rId2" Type="http://schemas.openxmlformats.org/officeDocument/2006/relationships/notesSlide" Target="../notesSlides/notesSlide3.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18" Type="http://schemas.openxmlformats.org/officeDocument/2006/relationships/image" Target="../media/image15.jpe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17" Type="http://schemas.openxmlformats.org/officeDocument/2006/relationships/hyperlink" Target="http://images.google.com/imgres?imgurl=http://www.ts4.com/Quotes/Pictures/ThomasJefferson.jpg&amp;imgrefurl=http://www.ts4.com/Quotes/QuoteThomasJefferson.html&amp;usg=__nrTiowp_RhiKZjVYHPzxx1neBbw=&amp;h=407&amp;w=314&amp;sz=22&amp;hl=en&amp;start=5&amp;sig2=imyExfVP-prPrS6ixMX6Mw&amp;um=1&amp;tbnid=cbhaaMMGmspzHM:&amp;tbnh=125&amp;tbnw=96&amp;prev=/images?q=Thomas+Jefferson&amp;hl=en&amp;rls=com.microsoft:*:IE-SearchBox&amp;rlz=1I7DMUS_en&amp;sa=X&amp;um=1&amp;ei=8odeStmrB8zjlAf8yrneDA" TargetMode="External"/><Relationship Id="rId2" Type="http://schemas.openxmlformats.org/officeDocument/2006/relationships/notesSlide" Target="../notesSlides/notesSlide4.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18" Type="http://schemas.openxmlformats.org/officeDocument/2006/relationships/image" Target="../media/image16.jpe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17" Type="http://schemas.openxmlformats.org/officeDocument/2006/relationships/hyperlink" Target="http://images.google.com/imgres?imgurl=http://www.uen.org/core/socialstudies/marbury/william_marbury.jpg&amp;imgrefurl=http://www.uen.org/core/socialstudies/marbury/&amp;usg=__vq-OmC6-AAjBbk0mn_y25zqFpNo=&amp;h=152&amp;w=120&amp;sz=6&amp;hl=en&amp;start=12&amp;sig2=qchuvKdFqrshge3_gjCsUA&amp;um=1&amp;tbnid=4R2QZoGsozVS4M:&amp;tbnh=96&amp;tbnw=76&amp;prev=/images?q=Willam+Marbury&amp;hl=en&amp;rls=com.microsoft:*:IE-SearchBox&amp;rlz=1I7DMUS_en&amp;sa=G&amp;um=1&amp;ei=S4peSoLIA9TZlAe_jOTiDA" TargetMode="External"/><Relationship Id="rId2" Type="http://schemas.openxmlformats.org/officeDocument/2006/relationships/notesSlide" Target="../notesSlides/notesSlide5.xml"/><Relationship Id="rId16" Type="http://schemas.openxmlformats.org/officeDocument/2006/relationships/image" Target="../media/image12.jpeg"/><Relationship Id="rId20"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19" Type="http://schemas.openxmlformats.org/officeDocument/2006/relationships/hyperlink" Target="http://images.google.com/imgres?imgurl=http://1.bp.blogspot.com/_OQAiMcEXtec/SAAhfn_817I/AAAAAAAAA8s/bOtf-khSc9A/s400/661_1024893915.jpg&amp;imgrefurl=http://edisoneffect.blogspot.com/2008/04/exhuming-james-madison-around-1856-this.html&amp;usg=__-cb3CTpqgzGONllhGXlEWF_U0yQ=&amp;h=300&amp;w=249&amp;sz=19&amp;hl=en&amp;start=13&amp;sig2=oDHsgJAMfmhG9__8CC-KtQ&amp;um=1&amp;tbnid=aP33W5581dDVCM:&amp;tbnh=116&amp;tbnw=96&amp;prev=/images?q=james+madison&amp;hl=en&amp;rls=com.microsoft:*:IE-SearchBox&amp;rlz=1I7DMUS_en&amp;um=1&amp;ei=14peSqayI4jTlAeY2MzaDA" TargetMode="External"/><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2" Type="http://schemas.openxmlformats.org/officeDocument/2006/relationships/notesSlide" Target="../notesSlides/notesSlide6.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2" Type="http://schemas.openxmlformats.org/officeDocument/2006/relationships/notesSlide" Target="../notesSlides/notesSlide7.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18" Type="http://schemas.openxmlformats.org/officeDocument/2006/relationships/image" Target="../media/image18.jpe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17" Type="http://schemas.openxmlformats.org/officeDocument/2006/relationships/hyperlink" Target="http://z.about.com/d/journalism/1/0/N/1/-/-/fedcourt.jpg" TargetMode="External"/><Relationship Id="rId2" Type="http://schemas.openxmlformats.org/officeDocument/2006/relationships/notesSlide" Target="../notesSlides/notesSlide8.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images.google.com/imgres?imgurl=http://www.flipsideshow.com/images/US%20Flag%20deep%20folds%20closeup3.jpg&amp;imgrefurl=http://www.eagleandchild.us/Documents/USFlags4Don.htm&amp;usg=__bRIodYfbGLjvakKPR-vjMgDfsio=&amp;h=400&amp;w=600&amp;sz=22&amp;hl=en&amp;start=12&amp;sig2=CPOh4URJj4X0KpF3WNbARw&amp;um=1&amp;tbnid=8Oc1_1QZVhrGGM:&amp;tbnh=90&amp;tbnw=135&amp;prev=/images?q=u.s+flags&amp;hl=en&amp;rlz=1T4DMUS_en&amp;um=1&amp;ei=nGZeSvHaGNnFmQekvKT0AQ" TargetMode="External"/><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0.jpeg"/><Relationship Id="rId17" Type="http://schemas.openxmlformats.org/officeDocument/2006/relationships/image" Target="../media/image19.jpeg"/><Relationship Id="rId2" Type="http://schemas.openxmlformats.org/officeDocument/2006/relationships/notesSlide" Target="../notesSlides/notesSlide9.xml"/><Relationship Id="rId16"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hyperlink" Target="http://www.davidrroy.com/images/scale.gif" TargetMode="External"/><Relationship Id="rId5" Type="http://schemas.openxmlformats.org/officeDocument/2006/relationships/image" Target="../media/image4.jpeg"/><Relationship Id="rId15" Type="http://schemas.openxmlformats.org/officeDocument/2006/relationships/hyperlink" Target="http://images.google.com/imgres?imgurl=http://www.valpo.edu/library/govdocs/pics/presseal.gif&amp;imgrefurl=http://www.valpo.edu/library/govdocs/tutorial/tutorial2.html&amp;usg=__nmqwmy1c7BSLE9wVrLA6hy8i68c=&amp;h=355&amp;w=353&amp;sz=83&amp;hl=en&amp;start=10&amp;sig2=CW7LrKFs4AKdfx6G9La9XA&amp;um=1&amp;tbnid=_MMfDC6WUE2cFM:&amp;tbnh=121&amp;tbnw=120&amp;prev=/images?q=executive+branch&amp;ndsp=18&amp;hl=en&amp;rlz=1T4DMUS_en&amp;sa=X&amp;um=1&amp;ei=N2VeSuLyGJLFmQf3maTwAQ" TargetMode="Externa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078" name="Group 3"/>
          <p:cNvGrpSpPr>
            <a:grpSpLocks/>
          </p:cNvGrpSpPr>
          <p:nvPr/>
        </p:nvGrpSpPr>
        <p:grpSpPr bwMode="auto">
          <a:xfrm>
            <a:off x="-4763" y="-23813"/>
            <a:ext cx="9153526" cy="1047751"/>
            <a:chOff x="0" y="0"/>
            <a:chExt cx="5767" cy="660"/>
          </a:xfrm>
        </p:grpSpPr>
        <p:grpSp>
          <p:nvGrpSpPr>
            <p:cNvPr id="3087"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3088"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304800" y="2286000"/>
            <a:ext cx="7251700" cy="584200"/>
          </a:xfrm>
          <a:prstGeom prst="rect">
            <a:avLst/>
          </a:prstGeom>
          <a:noFill/>
          <a:ln w="9525">
            <a:noFill/>
            <a:miter lim="800000"/>
            <a:headEnd/>
            <a:tailEnd/>
          </a:ln>
        </p:spPr>
        <p:txBody>
          <a:bodyPr lIns="0" tIns="0" rIns="40639" bIns="0" anchor="ctr"/>
          <a:lstStyle/>
          <a:p>
            <a:pPr marL="39688" algn="ctr"/>
            <a:r>
              <a:rPr lang="en-US" sz="4400" dirty="0" err="1" smtClean="0">
                <a:solidFill>
                  <a:schemeClr val="tx1"/>
                </a:solidFill>
                <a:latin typeface="Times New Roman" pitchFamily="18" charset="0"/>
                <a:ea typeface="Lucida Grande" charset="0"/>
                <a:cs typeface="Times New Roman" pitchFamily="18" charset="0"/>
                <a:sym typeface="Lucida Grande" charset="0"/>
              </a:rPr>
              <a:t>Marbury</a:t>
            </a:r>
            <a:r>
              <a:rPr lang="en-US" sz="4400" dirty="0" smtClean="0">
                <a:solidFill>
                  <a:schemeClr val="tx1"/>
                </a:solidFill>
                <a:latin typeface="Times New Roman" pitchFamily="18" charset="0"/>
                <a:ea typeface="Lucida Grande" charset="0"/>
                <a:cs typeface="Times New Roman" pitchFamily="18" charset="0"/>
                <a:sym typeface="Lucida Grande" charset="0"/>
              </a:rPr>
              <a:t> v. Madison</a:t>
            </a:r>
            <a:endParaRPr lang="en-US" sz="4400" dirty="0">
              <a:solidFill>
                <a:schemeClr val="tx1"/>
              </a:solidFill>
              <a:latin typeface="Times New Roman" pitchFamily="18" charset="0"/>
              <a:ea typeface="Lucida Grande" charset="0"/>
              <a:cs typeface="Times New Roman" pitchFamily="18" charset="0"/>
              <a:sym typeface="Lucida Grande" charset="0"/>
            </a:endParaRPr>
          </a:p>
        </p:txBody>
      </p:sp>
      <p:sp>
        <p:nvSpPr>
          <p:cNvPr id="3080" name="Rectangle 9"/>
          <p:cNvSpPr>
            <a:spLocks/>
          </p:cNvSpPr>
          <p:nvPr/>
        </p:nvSpPr>
        <p:spPr bwMode="auto">
          <a:xfrm>
            <a:off x="393700" y="4038600"/>
            <a:ext cx="5930900" cy="2400300"/>
          </a:xfrm>
          <a:prstGeom prst="rect">
            <a:avLst/>
          </a:prstGeom>
          <a:noFill/>
          <a:ln w="9525">
            <a:noFill/>
            <a:miter lim="800000"/>
            <a:headEnd/>
            <a:tailEnd/>
          </a:ln>
        </p:spPr>
        <p:txBody>
          <a:bodyPr lIns="0" tIns="0" rIns="0" bIns="0"/>
          <a:lstStyle/>
          <a:p>
            <a:r>
              <a:rPr lang="en-US" sz="2400" dirty="0" smtClean="0">
                <a:solidFill>
                  <a:schemeClr val="tx1"/>
                </a:solidFill>
                <a:latin typeface="Times New Roman" pitchFamily="18" charset="0"/>
                <a:cs typeface="Times New Roman" pitchFamily="18" charset="0"/>
                <a:sym typeface="Times New Roman Bold" charset="0"/>
              </a:rPr>
              <a:t>POLI 120: American National Government</a:t>
            </a:r>
            <a:endParaRPr lang="en-US" sz="2400" dirty="0">
              <a:solidFill>
                <a:schemeClr val="tx1"/>
              </a:solidFill>
              <a:latin typeface="Times New Roman" pitchFamily="18" charset="0"/>
              <a:cs typeface="Times New Roman" pitchFamily="18" charset="0"/>
            </a:endParaRPr>
          </a:p>
          <a:p>
            <a:endParaRPr lang="en-US" sz="2400" dirty="0">
              <a:solidFill>
                <a:schemeClr val="tx1"/>
              </a:solidFill>
              <a:latin typeface="Times New Roman" pitchFamily="18" charset="0"/>
              <a:cs typeface="Times New Roman" pitchFamily="18" charset="0"/>
              <a:sym typeface="Times New Roman" charset="0"/>
            </a:endParaRPr>
          </a:p>
          <a:p>
            <a:r>
              <a:rPr lang="en-US" sz="2400" dirty="0">
                <a:solidFill>
                  <a:schemeClr val="tx1"/>
                </a:solidFill>
                <a:latin typeface="Times New Roman" pitchFamily="18" charset="0"/>
                <a:cs typeface="Times New Roman" pitchFamily="18" charset="0"/>
                <a:sym typeface="Times New Roman" charset="0"/>
              </a:rPr>
              <a:t>Instructor:  </a:t>
            </a:r>
            <a:r>
              <a:rPr lang="en-US" sz="2400" dirty="0" smtClean="0">
                <a:solidFill>
                  <a:schemeClr val="tx1"/>
                </a:solidFill>
                <a:latin typeface="Times New Roman" pitchFamily="18" charset="0"/>
                <a:cs typeface="Times New Roman" pitchFamily="18" charset="0"/>
                <a:sym typeface="Times New Roman" charset="0"/>
              </a:rPr>
              <a:t>Gregory T. </a:t>
            </a:r>
            <a:r>
              <a:rPr lang="en-US" sz="2400" dirty="0" err="1" smtClean="0">
                <a:solidFill>
                  <a:schemeClr val="tx1"/>
                </a:solidFill>
                <a:latin typeface="Times New Roman" pitchFamily="18" charset="0"/>
                <a:cs typeface="Times New Roman" pitchFamily="18" charset="0"/>
                <a:sym typeface="Times New Roman" charset="0"/>
              </a:rPr>
              <a:t>Pezza</a:t>
            </a:r>
            <a:endParaRPr lang="en-US" sz="2400" dirty="0">
              <a:solidFill>
                <a:schemeClr val="tx1"/>
              </a:solidFill>
              <a:latin typeface="Times New Roman" pitchFamily="18" charset="0"/>
              <a:cs typeface="Times New Roman" pitchFamily="18" charset="0"/>
            </a:endParaRPr>
          </a:p>
          <a:p>
            <a:endParaRPr lang="en-US" sz="2400" dirty="0">
              <a:solidFill>
                <a:schemeClr val="tx1"/>
              </a:solidFill>
              <a:latin typeface="Times New Roman" pitchFamily="18" charset="0"/>
              <a:cs typeface="Times New Roman" pitchFamily="18" charset="0"/>
              <a:sym typeface="Times New Roman" charset="0"/>
            </a:endParaRPr>
          </a:p>
          <a:p>
            <a:r>
              <a:rPr lang="en-US" sz="2400" smtClean="0">
                <a:solidFill>
                  <a:schemeClr val="tx1"/>
                </a:solidFill>
                <a:latin typeface="Times New Roman" pitchFamily="18" charset="0"/>
                <a:cs typeface="Times New Roman" pitchFamily="18" charset="0"/>
                <a:sym typeface="Times New Roman" charset="0"/>
              </a:rPr>
              <a:t>Student:    </a:t>
            </a:r>
            <a:r>
              <a:rPr lang="en-US" sz="2400" dirty="0" smtClean="0">
                <a:solidFill>
                  <a:schemeClr val="tx1"/>
                </a:solidFill>
                <a:latin typeface="Times New Roman" pitchFamily="18" charset="0"/>
                <a:cs typeface="Times New Roman" pitchFamily="18" charset="0"/>
                <a:sym typeface="Times New Roman" charset="0"/>
              </a:rPr>
              <a:t>Rebecca </a:t>
            </a:r>
            <a:r>
              <a:rPr lang="en-US" sz="2400" dirty="0">
                <a:solidFill>
                  <a:schemeClr val="tx1"/>
                </a:solidFill>
                <a:latin typeface="Times New Roman" pitchFamily="18" charset="0"/>
                <a:cs typeface="Times New Roman" pitchFamily="18" charset="0"/>
                <a:sym typeface="Times New Roman" charset="0"/>
              </a:rPr>
              <a:t>Young</a:t>
            </a: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spTree>
  </p:cSld>
  <p:clrMapOvr>
    <a:masterClrMapping/>
  </p:clrMapOvr>
  <p:transition advClick="0" advTm="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152400" y="1828800"/>
            <a:ext cx="7251700" cy="584200"/>
          </a:xfrm>
          <a:prstGeom prst="rect">
            <a:avLst/>
          </a:prstGeom>
          <a:noFill/>
          <a:ln w="9525">
            <a:noFill/>
            <a:miter lim="800000"/>
            <a:headEnd/>
            <a:tailEnd/>
          </a:ln>
        </p:spPr>
        <p:txBody>
          <a:bodyPr lIns="0" tIns="0" rIns="40639" bIns="0" anchor="ctr"/>
          <a:lstStyle/>
          <a:p>
            <a:pPr marL="39688" algn="ctr"/>
            <a:r>
              <a:rPr lang="en-US" sz="3200" dirty="0" smtClean="0">
                <a:solidFill>
                  <a:schemeClr val="tx1"/>
                </a:solidFill>
                <a:latin typeface="Lucida Grande" charset="0"/>
                <a:ea typeface="Lucida Grande" charset="0"/>
                <a:cs typeface="Lucida Grande" charset="0"/>
                <a:sym typeface="Lucida Grande" charset="0"/>
              </a:rPr>
              <a:t>Application Today</a:t>
            </a:r>
            <a:endParaRPr lang="en-US" sz="3200" dirty="0">
              <a:solidFill>
                <a:schemeClr val="tx1"/>
              </a:solidFill>
              <a:latin typeface="Lucida Grande" charset="0"/>
              <a:ea typeface="Lucida Grande" charset="0"/>
              <a:cs typeface="Lucida Grande" charset="0"/>
              <a:sym typeface="Lucida Grande" charset="0"/>
            </a:endParaRPr>
          </a:p>
        </p:txBody>
      </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sp>
        <p:nvSpPr>
          <p:cNvPr id="22" name="Rectangle 21"/>
          <p:cNvSpPr/>
          <p:nvPr/>
        </p:nvSpPr>
        <p:spPr>
          <a:xfrm>
            <a:off x="533400" y="2895600"/>
            <a:ext cx="6553200" cy="1815882"/>
          </a:xfrm>
          <a:prstGeom prst="rect">
            <a:avLst/>
          </a:prstGeom>
        </p:spPr>
        <p:txBody>
          <a:bodyPr wrap="square">
            <a:spAutoFit/>
          </a:bodyPr>
          <a:lstStyle/>
          <a:p>
            <a:pPr algn="ctr"/>
            <a:r>
              <a:rPr lang="en-US" sz="2800" dirty="0" smtClean="0"/>
              <a:t>American Booksellers Foundation </a:t>
            </a:r>
            <a:r>
              <a:rPr lang="en-US" sz="2800" dirty="0"/>
              <a:t>for Free </a:t>
            </a:r>
            <a:r>
              <a:rPr lang="en-US" sz="2800" dirty="0" smtClean="0"/>
              <a:t>Expression v. Dean et al.</a:t>
            </a:r>
          </a:p>
          <a:p>
            <a:pPr algn="ctr"/>
            <a:r>
              <a:rPr lang="en-US" sz="2800" dirty="0" smtClean="0"/>
              <a:t> </a:t>
            </a:r>
          </a:p>
          <a:p>
            <a:pPr algn="ctr"/>
            <a:r>
              <a:rPr lang="en-US" sz="2800" dirty="0" smtClean="0"/>
              <a:t>342 F.3d 96 (2d Cir. 2003)</a:t>
            </a:r>
            <a:endParaRPr lang="en-US" sz="2800" dirty="0"/>
          </a:p>
        </p:txBody>
      </p:sp>
    </p:spTree>
  </p:cSld>
  <p:clrMapOvr>
    <a:masterClrMapping/>
  </p:clrMapOvr>
  <p:transition advClick="0" advTm="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152400" y="1828800"/>
            <a:ext cx="7251700" cy="584200"/>
          </a:xfrm>
          <a:prstGeom prst="rect">
            <a:avLst/>
          </a:prstGeom>
          <a:noFill/>
          <a:ln w="9525">
            <a:noFill/>
            <a:miter lim="800000"/>
            <a:headEnd/>
            <a:tailEnd/>
          </a:ln>
        </p:spPr>
        <p:txBody>
          <a:bodyPr lIns="0" tIns="0" rIns="40639" bIns="0" anchor="ctr"/>
          <a:lstStyle/>
          <a:p>
            <a:pPr marL="39688" algn="ctr"/>
            <a:r>
              <a:rPr lang="en-US" sz="3200" dirty="0" smtClean="0">
                <a:solidFill>
                  <a:schemeClr val="tx1"/>
                </a:solidFill>
                <a:latin typeface="Lucida Grande" charset="0"/>
                <a:ea typeface="Lucida Grande" charset="0"/>
                <a:cs typeface="Lucida Grande" charset="0"/>
                <a:sym typeface="Lucida Grande" charset="0"/>
              </a:rPr>
              <a:t>John Adams and the Midnight Judges</a:t>
            </a:r>
            <a:endParaRPr lang="en-US" sz="3200" dirty="0">
              <a:solidFill>
                <a:schemeClr val="tx1"/>
              </a:solidFill>
              <a:latin typeface="Lucida Grande" charset="0"/>
              <a:ea typeface="Lucida Grande" charset="0"/>
              <a:cs typeface="Lucida Grande" charset="0"/>
              <a:sym typeface="Lucida Grande" charset="0"/>
            </a:endParaRPr>
          </a:p>
        </p:txBody>
      </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pic>
        <p:nvPicPr>
          <p:cNvPr id="58372" name="Picture 4" descr="http://tbn0.google.com/images?q=tbn:89U8tXaqLQGVyM:http://www.historyplace.com/specials/calendar/docs-pix/john-adams.jpg">
            <a:hlinkClick r:id="rId17"/>
          </p:cNvPr>
          <p:cNvPicPr>
            <a:picLocks noChangeAspect="1" noChangeArrowheads="1"/>
          </p:cNvPicPr>
          <p:nvPr/>
        </p:nvPicPr>
        <p:blipFill>
          <a:blip r:embed="rId18"/>
          <a:srcRect/>
          <a:stretch>
            <a:fillRect/>
          </a:stretch>
        </p:blipFill>
        <p:spPr bwMode="auto">
          <a:xfrm>
            <a:off x="457200" y="2667000"/>
            <a:ext cx="2819400" cy="3733800"/>
          </a:xfrm>
          <a:prstGeom prst="rect">
            <a:avLst/>
          </a:prstGeom>
          <a:noFill/>
        </p:spPr>
      </p:pic>
      <p:sp>
        <p:nvSpPr>
          <p:cNvPr id="22" name="Rectangle 15"/>
          <p:cNvSpPr txBox="1">
            <a:spLocks noChangeArrowheads="1"/>
          </p:cNvSpPr>
          <p:nvPr/>
        </p:nvSpPr>
        <p:spPr bwMode="auto">
          <a:xfrm>
            <a:off x="3124200" y="2667000"/>
            <a:ext cx="4343400" cy="4191000"/>
          </a:xfrm>
          <a:prstGeom prst="rect">
            <a:avLst/>
          </a:prstGeom>
          <a:noFill/>
          <a:ln w="12700">
            <a:noFill/>
            <a:miter lim="800000"/>
            <a:headEnd/>
            <a:tailEnd/>
          </a:ln>
        </p:spPr>
        <p:txBody>
          <a:bodyPr vert="horz" wrap="square" lIns="50800" tIns="50800" rIns="132080" bIns="50800" numCol="1" anchor="t" anchorCtr="0" compatLnSpc="1">
            <a:prstTxWarp prst="textNoShape">
              <a:avLst/>
            </a:prstTxWarp>
          </a:bodyPr>
          <a:lstStyle/>
          <a:p>
            <a:pPr marL="312738" lvl="0" indent="-273050" algn="just">
              <a:lnSpc>
                <a:spcPct val="90000"/>
              </a:lnSpc>
              <a:spcBef>
                <a:spcPts val="600"/>
              </a:spcBef>
              <a:buClr>
                <a:srgbClr val="0BD0D9"/>
              </a:buClr>
              <a:buSzPct val="94000"/>
            </a:pPr>
            <a:r>
              <a:rPr kumimoji="0" lang="en-US" sz="2600" b="0" i="0" u="none" strike="noStrike" kern="0" cap="none" spc="0" normalizeH="0" baseline="0" noProof="0" dirty="0" smtClean="0">
                <a:ln>
                  <a:noFill/>
                </a:ln>
                <a:solidFill>
                  <a:schemeClr val="tx1"/>
                </a:solidFill>
                <a:effectLst/>
                <a:uLnTx/>
                <a:uFillTx/>
                <a:latin typeface="+mn-lt"/>
                <a:ea typeface="+mn-ea"/>
                <a:cs typeface="+mn-cs"/>
                <a:sym typeface="Lucida Grande" charset="0"/>
              </a:rPr>
              <a:t>   </a:t>
            </a:r>
            <a:r>
              <a:rPr kumimoji="0" lang="en-US" sz="2000" b="0" i="0" u="none" strike="noStrike" kern="0" cap="none" spc="0" normalizeH="0" baseline="0" noProof="0" dirty="0" smtClean="0">
                <a:ln>
                  <a:noFill/>
                </a:ln>
                <a:solidFill>
                  <a:schemeClr val="tx1"/>
                </a:solidFill>
                <a:effectLst/>
                <a:uLnTx/>
                <a:uFillTx/>
                <a:latin typeface="+mn-lt"/>
                <a:ea typeface="+mn-ea"/>
                <a:cs typeface="+mn-cs"/>
                <a:sym typeface="Lucida Grande" charset="0"/>
              </a:rPr>
              <a:t>In 1800, John Adams lost</a:t>
            </a:r>
            <a:r>
              <a:rPr lang="en-US" sz="2000" kern="0" dirty="0">
                <a:solidFill>
                  <a:schemeClr val="tx1"/>
                </a:solidFill>
                <a:latin typeface="+mn-lt"/>
                <a:ea typeface="+mn-ea"/>
                <a:cs typeface="+mn-cs"/>
                <a:sym typeface="Lucida Grande" charset="0"/>
              </a:rPr>
              <a:t> </a:t>
            </a:r>
            <a:r>
              <a:rPr kumimoji="0" lang="en-US" sz="2000" b="0" i="0" u="none" strike="noStrike" kern="0" cap="none" spc="0" normalizeH="0" noProof="0" dirty="0" smtClean="0">
                <a:ln>
                  <a:noFill/>
                </a:ln>
                <a:solidFill>
                  <a:schemeClr val="tx1"/>
                </a:solidFill>
                <a:effectLst/>
                <a:uLnTx/>
                <a:uFillTx/>
                <a:latin typeface="+mn-lt"/>
                <a:ea typeface="+mn-ea"/>
                <a:cs typeface="+mn-cs"/>
                <a:sym typeface="Lucida Grande" charset="0"/>
              </a:rPr>
              <a:t>his bid for reelection to Thomas Jefferson. Feared the Jefferson’s antipathy toward a central government, Adams quickly appointed 59 judges who believed in a strong national government, trying to preserve Federalist influence in the federal government. Being appointed on the last day of Adams’s presidency, those judges were later referred as “midnight judges.” </a:t>
            </a:r>
            <a:endParaRPr kumimoji="0" lang="en-US" sz="2000" b="0" i="0" u="none" strike="noStrike" kern="0" cap="none" spc="0" normalizeH="0" baseline="0" noProof="0" dirty="0" smtClean="0">
              <a:ln>
                <a:noFill/>
              </a:ln>
              <a:solidFill>
                <a:schemeClr val="tx1"/>
              </a:solidFill>
              <a:effectLst/>
              <a:uLnTx/>
              <a:uFillTx/>
              <a:latin typeface="+mn-lt"/>
              <a:ea typeface="+mn-ea"/>
              <a:cs typeface="+mn-cs"/>
              <a:sym typeface="Lucida Grande" charset="0"/>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50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blinds(horizontal)">
                                      <p:cBhvr>
                                        <p:cTn id="7"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autoUpdateAnimBg="0" advAuto="50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152400" y="1828800"/>
            <a:ext cx="7251700" cy="584200"/>
          </a:xfrm>
          <a:prstGeom prst="rect">
            <a:avLst/>
          </a:prstGeom>
          <a:noFill/>
          <a:ln w="9525">
            <a:noFill/>
            <a:miter lim="800000"/>
            <a:headEnd/>
            <a:tailEnd/>
          </a:ln>
        </p:spPr>
        <p:txBody>
          <a:bodyPr lIns="0" tIns="0" rIns="40639" bIns="0" anchor="ctr"/>
          <a:lstStyle/>
          <a:p>
            <a:pPr marL="39688" algn="ctr"/>
            <a:r>
              <a:rPr lang="en-US" sz="3200" dirty="0" smtClean="0">
                <a:solidFill>
                  <a:schemeClr val="tx1"/>
                </a:solidFill>
                <a:latin typeface="Lucida Grande" charset="0"/>
                <a:ea typeface="Lucida Grande" charset="0"/>
                <a:cs typeface="Lucida Grande" charset="0"/>
                <a:sym typeface="Lucida Grande" charset="0"/>
              </a:rPr>
              <a:t>John Marshall</a:t>
            </a:r>
            <a:endParaRPr lang="en-US" sz="3200" dirty="0">
              <a:solidFill>
                <a:schemeClr val="tx1"/>
              </a:solidFill>
              <a:latin typeface="Lucida Grande" charset="0"/>
              <a:ea typeface="Lucida Grande" charset="0"/>
              <a:cs typeface="Lucida Grande" charset="0"/>
              <a:sym typeface="Lucida Grande" charset="0"/>
            </a:endParaRPr>
          </a:p>
        </p:txBody>
      </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pic>
        <p:nvPicPr>
          <p:cNvPr id="58370" name="Picture 2" descr="http://tbn0.google.com/images?q=tbn:ZDFc_yazE8QMuM:http://www.constitution.org/img/john_marshall_1831_inman.jpg">
            <a:hlinkClick r:id="rId17"/>
          </p:cNvPr>
          <p:cNvPicPr>
            <a:picLocks noChangeAspect="1" noChangeArrowheads="1"/>
          </p:cNvPicPr>
          <p:nvPr/>
        </p:nvPicPr>
        <p:blipFill>
          <a:blip r:embed="rId18"/>
          <a:srcRect/>
          <a:stretch>
            <a:fillRect/>
          </a:stretch>
        </p:blipFill>
        <p:spPr bwMode="auto">
          <a:xfrm>
            <a:off x="457200" y="2514600"/>
            <a:ext cx="2819400" cy="3962400"/>
          </a:xfrm>
          <a:prstGeom prst="rect">
            <a:avLst/>
          </a:prstGeom>
          <a:noFill/>
        </p:spPr>
      </p:pic>
      <p:sp>
        <p:nvSpPr>
          <p:cNvPr id="22" name="Rectangle 21"/>
          <p:cNvSpPr/>
          <p:nvPr/>
        </p:nvSpPr>
        <p:spPr>
          <a:xfrm>
            <a:off x="3505200" y="2590800"/>
            <a:ext cx="3657600" cy="3785652"/>
          </a:xfrm>
          <a:prstGeom prst="rect">
            <a:avLst/>
          </a:prstGeom>
        </p:spPr>
        <p:txBody>
          <a:bodyPr wrap="square">
            <a:spAutoFit/>
          </a:bodyPr>
          <a:lstStyle/>
          <a:p>
            <a:pPr algn="just"/>
            <a:r>
              <a:rPr lang="en-US" sz="2400" dirty="0" smtClean="0"/>
              <a:t>All of the  59 judicial appointment  letters had to be certified and delivered. Adams’s secretary of state, John Marshall had succeeded in delivering 42 appointment letters by the time Jefferson took over the presidency. </a:t>
            </a:r>
            <a:endParaRPr lang="en-US" sz="2400" dirty="0"/>
          </a:p>
        </p:txBody>
      </p:sp>
    </p:spTree>
  </p:cSld>
  <p:clrMapOvr>
    <a:masterClrMapping/>
  </p:clrMapOvr>
  <p:transition advClick="0"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152400" y="1828800"/>
            <a:ext cx="7251700" cy="584200"/>
          </a:xfrm>
          <a:prstGeom prst="rect">
            <a:avLst/>
          </a:prstGeom>
          <a:noFill/>
          <a:ln w="9525">
            <a:noFill/>
            <a:miter lim="800000"/>
            <a:headEnd/>
            <a:tailEnd/>
          </a:ln>
        </p:spPr>
        <p:txBody>
          <a:bodyPr lIns="0" tIns="0" rIns="40639" bIns="0" anchor="ctr"/>
          <a:lstStyle/>
          <a:p>
            <a:pPr marL="39688" algn="ctr"/>
            <a:r>
              <a:rPr lang="en-US" sz="3200" dirty="0" smtClean="0">
                <a:solidFill>
                  <a:schemeClr val="tx1"/>
                </a:solidFill>
                <a:latin typeface="Lucida Grande" charset="0"/>
                <a:ea typeface="Lucida Grande" charset="0"/>
                <a:cs typeface="Lucida Grande" charset="0"/>
                <a:sym typeface="Lucida Grande" charset="0"/>
              </a:rPr>
              <a:t>Thomas Jefferson</a:t>
            </a:r>
            <a:endParaRPr lang="en-US" sz="3200" dirty="0">
              <a:solidFill>
                <a:schemeClr val="tx1"/>
              </a:solidFill>
              <a:latin typeface="Lucida Grande" charset="0"/>
              <a:ea typeface="Lucida Grande" charset="0"/>
              <a:cs typeface="Lucida Grande" charset="0"/>
              <a:sym typeface="Lucida Grande" charset="0"/>
            </a:endParaRPr>
          </a:p>
        </p:txBody>
      </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sp>
        <p:nvSpPr>
          <p:cNvPr id="22" name="Rectangle 21"/>
          <p:cNvSpPr/>
          <p:nvPr/>
        </p:nvSpPr>
        <p:spPr>
          <a:xfrm>
            <a:off x="3505200" y="3352800"/>
            <a:ext cx="3657600" cy="1938992"/>
          </a:xfrm>
          <a:prstGeom prst="rect">
            <a:avLst/>
          </a:prstGeom>
        </p:spPr>
        <p:txBody>
          <a:bodyPr wrap="square">
            <a:spAutoFit/>
          </a:bodyPr>
          <a:lstStyle/>
          <a:p>
            <a:pPr algn="just"/>
            <a:r>
              <a:rPr lang="en-US" sz="2400" dirty="0" smtClean="0"/>
              <a:t>Jefferson directed his secretary of state, James Madison not to deliver the remaining 17 commissions.  </a:t>
            </a:r>
            <a:endParaRPr lang="en-US" sz="2400" dirty="0"/>
          </a:p>
        </p:txBody>
      </p:sp>
      <p:pic>
        <p:nvPicPr>
          <p:cNvPr id="62466" name="Picture 2" descr="http://tbn2.google.com/images?q=tbn:cbhaaMMGmspzHM:http://www.ts4.com/Quotes/Pictures/ThomasJefferson.jpg">
            <a:hlinkClick r:id="rId17"/>
          </p:cNvPr>
          <p:cNvPicPr>
            <a:picLocks noChangeAspect="1" noChangeArrowheads="1"/>
          </p:cNvPicPr>
          <p:nvPr/>
        </p:nvPicPr>
        <p:blipFill>
          <a:blip r:embed="rId18"/>
          <a:srcRect/>
          <a:stretch>
            <a:fillRect/>
          </a:stretch>
        </p:blipFill>
        <p:spPr bwMode="auto">
          <a:xfrm>
            <a:off x="381000" y="2514600"/>
            <a:ext cx="2971800" cy="4038600"/>
          </a:xfrm>
          <a:prstGeom prst="rect">
            <a:avLst/>
          </a:prstGeom>
          <a:noFill/>
        </p:spPr>
      </p:pic>
    </p:spTree>
  </p:cSld>
  <p:clrMapOvr>
    <a:masterClrMapping/>
  </p:clrMapOvr>
  <p:transition advClick="0" advTm="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152400" y="1828800"/>
            <a:ext cx="7251700" cy="584200"/>
          </a:xfrm>
          <a:prstGeom prst="rect">
            <a:avLst/>
          </a:prstGeom>
          <a:noFill/>
          <a:ln w="9525">
            <a:noFill/>
            <a:miter lim="800000"/>
            <a:headEnd/>
            <a:tailEnd/>
          </a:ln>
        </p:spPr>
        <p:txBody>
          <a:bodyPr lIns="0" tIns="0" rIns="40639" bIns="0" anchor="ctr"/>
          <a:lstStyle/>
          <a:p>
            <a:pPr marL="39688" algn="ctr"/>
            <a:r>
              <a:rPr lang="en-US" sz="3200" dirty="0" err="1" smtClean="0">
                <a:solidFill>
                  <a:schemeClr val="tx1"/>
                </a:solidFill>
                <a:latin typeface="Lucida Grande" charset="0"/>
                <a:ea typeface="Lucida Grande" charset="0"/>
                <a:cs typeface="Lucida Grande" charset="0"/>
                <a:sym typeface="Lucida Grande" charset="0"/>
              </a:rPr>
              <a:t>Marbury</a:t>
            </a:r>
            <a:r>
              <a:rPr lang="en-US" sz="3200" dirty="0" smtClean="0">
                <a:solidFill>
                  <a:schemeClr val="tx1"/>
                </a:solidFill>
                <a:latin typeface="Lucida Grande" charset="0"/>
                <a:ea typeface="Lucida Grande" charset="0"/>
                <a:cs typeface="Lucida Grande" charset="0"/>
                <a:sym typeface="Lucida Grande" charset="0"/>
              </a:rPr>
              <a:t> v. Madison</a:t>
            </a:r>
            <a:endParaRPr lang="en-US" sz="3200" dirty="0">
              <a:solidFill>
                <a:schemeClr val="tx1"/>
              </a:solidFill>
              <a:latin typeface="Lucida Grande" charset="0"/>
              <a:ea typeface="Lucida Grande" charset="0"/>
              <a:cs typeface="Lucida Grande" charset="0"/>
              <a:sym typeface="Lucida Grande" charset="0"/>
            </a:endParaRPr>
          </a:p>
        </p:txBody>
      </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sp>
        <p:nvSpPr>
          <p:cNvPr id="22" name="Rectangle 21"/>
          <p:cNvSpPr/>
          <p:nvPr/>
        </p:nvSpPr>
        <p:spPr>
          <a:xfrm>
            <a:off x="3505200" y="3352800"/>
            <a:ext cx="685800" cy="461665"/>
          </a:xfrm>
          <a:prstGeom prst="rect">
            <a:avLst/>
          </a:prstGeom>
        </p:spPr>
        <p:txBody>
          <a:bodyPr wrap="square">
            <a:spAutoFit/>
          </a:bodyPr>
          <a:lstStyle/>
          <a:p>
            <a:pPr algn="just"/>
            <a:r>
              <a:rPr lang="en-US" sz="2400" dirty="0" smtClean="0"/>
              <a:t>Vs.</a:t>
            </a:r>
            <a:endParaRPr lang="en-US" sz="2400" dirty="0"/>
          </a:p>
        </p:txBody>
      </p:sp>
      <p:pic>
        <p:nvPicPr>
          <p:cNvPr id="66562" name="Picture 2" descr="http://tbn0.google.com/images?q=tbn:4R2QZoGsozVS4M:http://www.uen.org/core/socialstudies/marbury/william_marbury.jpg">
            <a:hlinkClick r:id="rId17"/>
          </p:cNvPr>
          <p:cNvPicPr>
            <a:picLocks noChangeAspect="1" noChangeArrowheads="1"/>
          </p:cNvPicPr>
          <p:nvPr/>
        </p:nvPicPr>
        <p:blipFill>
          <a:blip r:embed="rId18"/>
          <a:srcRect/>
          <a:stretch>
            <a:fillRect/>
          </a:stretch>
        </p:blipFill>
        <p:spPr bwMode="auto">
          <a:xfrm>
            <a:off x="381000" y="2514600"/>
            <a:ext cx="2743200" cy="3733800"/>
          </a:xfrm>
          <a:prstGeom prst="rect">
            <a:avLst/>
          </a:prstGeom>
          <a:noFill/>
        </p:spPr>
      </p:pic>
      <p:pic>
        <p:nvPicPr>
          <p:cNvPr id="66564" name="Picture 4" descr="http://tbn3.google.com/images?q=tbn:aP33W5581dDVCM:http://1.bp.blogspot.com/_OQAiMcEXtec/SAAhfn_817I/AAAAAAAAA8s/bOtf-khSc9A/s400/661_1024893915.jpg">
            <a:hlinkClick r:id="rId19"/>
          </p:cNvPr>
          <p:cNvPicPr>
            <a:picLocks noChangeAspect="1" noChangeArrowheads="1"/>
          </p:cNvPicPr>
          <p:nvPr/>
        </p:nvPicPr>
        <p:blipFill>
          <a:blip r:embed="rId20"/>
          <a:srcRect/>
          <a:stretch>
            <a:fillRect/>
          </a:stretch>
        </p:blipFill>
        <p:spPr bwMode="auto">
          <a:xfrm>
            <a:off x="4419600" y="2514600"/>
            <a:ext cx="2743200" cy="3733800"/>
          </a:xfrm>
          <a:prstGeom prst="rect">
            <a:avLst/>
          </a:prstGeom>
          <a:noFill/>
        </p:spPr>
      </p:pic>
    </p:spTree>
  </p:cSld>
  <p:clrMapOvr>
    <a:masterClrMapping/>
  </p:clrMapOvr>
  <p:transition advClick="0" advTm="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152400" y="1828800"/>
            <a:ext cx="7251700" cy="584200"/>
          </a:xfrm>
          <a:prstGeom prst="rect">
            <a:avLst/>
          </a:prstGeom>
          <a:noFill/>
          <a:ln w="9525">
            <a:noFill/>
            <a:miter lim="800000"/>
            <a:headEnd/>
            <a:tailEnd/>
          </a:ln>
        </p:spPr>
        <p:txBody>
          <a:bodyPr lIns="0" tIns="0" rIns="40639" bIns="0" anchor="ctr"/>
          <a:lstStyle/>
          <a:p>
            <a:pPr marL="39688" algn="ctr"/>
            <a:r>
              <a:rPr lang="en-US" sz="3200" dirty="0" smtClean="0">
                <a:solidFill>
                  <a:schemeClr val="tx1"/>
                </a:solidFill>
                <a:latin typeface="Lucida Grande" charset="0"/>
                <a:ea typeface="Lucida Grande" charset="0"/>
                <a:cs typeface="Lucida Grande" charset="0"/>
                <a:sym typeface="Lucida Grande" charset="0"/>
              </a:rPr>
              <a:t>Marshall’s Decision</a:t>
            </a:r>
            <a:endParaRPr lang="en-US" sz="3200" dirty="0">
              <a:solidFill>
                <a:schemeClr val="tx1"/>
              </a:solidFill>
              <a:latin typeface="Lucida Grande" charset="0"/>
              <a:ea typeface="Lucida Grande" charset="0"/>
              <a:cs typeface="Lucida Grande" charset="0"/>
              <a:sym typeface="Lucida Grande" charset="0"/>
            </a:endParaRPr>
          </a:p>
        </p:txBody>
      </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sp>
        <p:nvSpPr>
          <p:cNvPr id="22" name="Rectangle 21"/>
          <p:cNvSpPr/>
          <p:nvPr/>
        </p:nvSpPr>
        <p:spPr>
          <a:xfrm>
            <a:off x="533400" y="2895600"/>
            <a:ext cx="6553200" cy="2308324"/>
          </a:xfrm>
          <a:prstGeom prst="rect">
            <a:avLst/>
          </a:prstGeom>
        </p:spPr>
        <p:txBody>
          <a:bodyPr wrap="square">
            <a:spAutoFit/>
          </a:bodyPr>
          <a:lstStyle/>
          <a:p>
            <a:pPr algn="just"/>
            <a:r>
              <a:rPr lang="en-US" sz="2400" dirty="0" smtClean="0"/>
              <a:t>John Marshall masterfully fashioned his decision. On the one hand, his decision did not order anyone to do anything. On the other hand, he enlarged the power of the Supreme Court by affirming the Court’s power of judicial review.  </a:t>
            </a:r>
            <a:endParaRPr lang="en-US" sz="2400" dirty="0"/>
          </a:p>
        </p:txBody>
      </p:sp>
    </p:spTree>
  </p:cSld>
  <p:clrMapOvr>
    <a:masterClrMapping/>
  </p:clrMapOvr>
  <p:transition advClick="0" advTm="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79" name="Rectangle 8"/>
          <p:cNvSpPr>
            <a:spLocks/>
          </p:cNvSpPr>
          <p:nvPr/>
        </p:nvSpPr>
        <p:spPr bwMode="auto">
          <a:xfrm>
            <a:off x="152400" y="1828800"/>
            <a:ext cx="7251700" cy="584200"/>
          </a:xfrm>
          <a:prstGeom prst="rect">
            <a:avLst/>
          </a:prstGeom>
          <a:noFill/>
          <a:ln w="9525">
            <a:noFill/>
            <a:miter lim="800000"/>
            <a:headEnd/>
            <a:tailEnd/>
          </a:ln>
        </p:spPr>
        <p:txBody>
          <a:bodyPr lIns="0" tIns="0" rIns="40639" bIns="0" anchor="ctr"/>
          <a:lstStyle/>
          <a:p>
            <a:pPr marL="39688" algn="ctr"/>
            <a:r>
              <a:rPr lang="en-US" sz="3200" dirty="0" smtClean="0">
                <a:solidFill>
                  <a:schemeClr val="tx1"/>
                </a:solidFill>
                <a:latin typeface="Lucida Grande" charset="0"/>
                <a:ea typeface="Lucida Grande" charset="0"/>
                <a:cs typeface="Lucida Grande" charset="0"/>
                <a:sym typeface="Lucida Grande" charset="0"/>
              </a:rPr>
              <a:t>Judicial Review</a:t>
            </a:r>
            <a:endParaRPr lang="en-US" sz="3200" dirty="0">
              <a:solidFill>
                <a:schemeClr val="tx1"/>
              </a:solidFill>
              <a:latin typeface="Lucida Grande" charset="0"/>
              <a:ea typeface="Lucida Grande" charset="0"/>
              <a:cs typeface="Lucida Grande" charset="0"/>
              <a:sym typeface="Lucida Grande" charset="0"/>
            </a:endParaRPr>
          </a:p>
        </p:txBody>
      </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sp>
        <p:nvSpPr>
          <p:cNvPr id="22" name="Rectangle 21"/>
          <p:cNvSpPr/>
          <p:nvPr/>
        </p:nvSpPr>
        <p:spPr>
          <a:xfrm>
            <a:off x="533400" y="2895600"/>
            <a:ext cx="6553200" cy="1815882"/>
          </a:xfrm>
          <a:prstGeom prst="rect">
            <a:avLst/>
          </a:prstGeom>
        </p:spPr>
        <p:txBody>
          <a:bodyPr wrap="square">
            <a:spAutoFit/>
          </a:bodyPr>
          <a:lstStyle/>
          <a:p>
            <a:pPr algn="just"/>
            <a:r>
              <a:rPr lang="en-US" sz="2800" dirty="0" smtClean="0"/>
              <a:t>“The process by which a court decides on the constitutionality of legislative enactments and actions of the executive branch.”</a:t>
            </a:r>
            <a:endParaRPr lang="en-US" sz="2800" dirty="0"/>
          </a:p>
        </p:txBody>
      </p:sp>
    </p:spTree>
  </p:cSld>
  <p:clrMapOvr>
    <a:masterClrMapping/>
  </p:clrMapOvr>
  <p:transition advClick="0" advTm="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pic>
        <p:nvPicPr>
          <p:cNvPr id="68610" name="Picture 2" descr="http://z.about.com/d/journalism/1/5/N/1/-/-/fedcourt.jpg">
            <a:hlinkClick r:id="rId17" tooltip="View Full-Size"/>
          </p:cNvPr>
          <p:cNvPicPr>
            <a:picLocks noChangeAspect="1" noChangeArrowheads="1"/>
          </p:cNvPicPr>
          <p:nvPr/>
        </p:nvPicPr>
        <p:blipFill>
          <a:blip r:embed="rId18"/>
          <a:srcRect/>
          <a:stretch>
            <a:fillRect/>
          </a:stretch>
        </p:blipFill>
        <p:spPr bwMode="auto">
          <a:xfrm>
            <a:off x="0" y="1600200"/>
            <a:ext cx="7543800" cy="5257800"/>
          </a:xfrm>
          <a:prstGeom prst="rect">
            <a:avLst/>
          </a:prstGeom>
          <a:noFill/>
        </p:spPr>
      </p:pic>
    </p:spTree>
  </p:cSld>
  <p:clrMapOvr>
    <a:masterClrMapping/>
  </p:clrMapOvr>
  <p:transition advClick="0" advTm="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
          <p:cNvSpPr>
            <a:spLocks/>
          </p:cNvSpPr>
          <p:nvPr/>
        </p:nvSpPr>
        <p:spPr bwMode="auto">
          <a:xfrm>
            <a:off x="-9525" y="-7938"/>
            <a:ext cx="9163050" cy="1041401"/>
          </a:xfrm>
          <a:custGeom>
            <a:avLst/>
            <a:gdLst>
              <a:gd name="T0" fmla="*/ 4581525 w 21600"/>
              <a:gd name="T1" fmla="*/ 520701 h 21600"/>
              <a:gd name="T2" fmla="*/ 0 60000 65536"/>
              <a:gd name="T3" fmla="*/ 0 w 21600"/>
              <a:gd name="T4" fmla="*/ 0 h 21600"/>
              <a:gd name="T5" fmla="*/ 21600 w 21600"/>
              <a:gd name="T6" fmla="*/ 21600 h 21600"/>
            </a:gdLst>
            <a:ahLst/>
            <a:cxnLst>
              <a:cxn ang="T2">
                <a:pos x="T0" y="T1"/>
              </a:cxn>
            </a:cxnLst>
            <a:rect l="T3" t="T4" r="T5" b="T6"/>
            <a:pathLst>
              <a:path w="21600" h="2160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moveTo>
                  <a:pt x="22" y="66"/>
                </a:moveTo>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lIns="0" tIns="0" rIns="0" bIns="0"/>
          <a:lstStyle/>
          <a:p>
            <a:endParaRPr lang="en-US"/>
          </a:p>
        </p:txBody>
      </p:sp>
      <p:sp>
        <p:nvSpPr>
          <p:cNvPr id="2" name="AutoShape 2"/>
          <p:cNvSpPr>
            <a:spLocks/>
          </p:cNvSpPr>
          <p:nvPr/>
        </p:nvSpPr>
        <p:spPr bwMode="auto">
          <a:xfrm>
            <a:off x="4381500" y="-7938"/>
            <a:ext cx="4762500" cy="606426"/>
          </a:xfrm>
          <a:custGeom>
            <a:avLst/>
            <a:gdLst>
              <a:gd name="T0" fmla="*/ 10800 w 21600"/>
              <a:gd name="T1" fmla="*/ 10800 h 20552"/>
            </a:gdLst>
            <a:ahLst/>
            <a:cxnLst>
              <a:cxn ang="0">
                <a:pos x="T0" y="T1"/>
              </a:cxn>
            </a:cxnLst>
            <a:rect l="0" t="0" r="r" b="b"/>
            <a:pathLst>
              <a:path w="21600" h="20552">
                <a:moveTo>
                  <a:pt x="0" y="0"/>
                </a:moveTo>
                <a:cubicBezTo>
                  <a:pt x="1253" y="3703"/>
                  <a:pt x="8410" y="19349"/>
                  <a:pt x="12010" y="20475"/>
                </a:cubicBezTo>
                <a:cubicBezTo>
                  <a:pt x="15610" y="21600"/>
                  <a:pt x="20002" y="10128"/>
                  <a:pt x="21600" y="6752"/>
                </a:cubicBezTo>
                <a:lnTo>
                  <a:pt x="21600" y="218"/>
                </a:lnTo>
                <a:lnTo>
                  <a:pt x="0" y="0"/>
                </a:lnTo>
                <a:close/>
                <a:moveTo>
                  <a:pt x="0" y="0"/>
                </a:moveTo>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cap="flat">
            <a:noFill/>
            <a:round/>
            <a:headEnd type="none" w="med" len="med"/>
            <a:tailEnd type="none" w="med" len="med"/>
          </a:ln>
        </p:spPr>
        <p:txBody>
          <a:bodyPr lIns="0" tIns="0" rIns="0" bIns="0"/>
          <a:lstStyle/>
          <a:p>
            <a:endParaRPr lang="en-US"/>
          </a:p>
        </p:txBody>
      </p:sp>
      <p:grpSp>
        <p:nvGrpSpPr>
          <p:cNvPr id="3" name="Group 3"/>
          <p:cNvGrpSpPr>
            <a:grpSpLocks/>
          </p:cNvGrpSpPr>
          <p:nvPr/>
        </p:nvGrpSpPr>
        <p:grpSpPr bwMode="auto">
          <a:xfrm>
            <a:off x="-4763" y="-23813"/>
            <a:ext cx="9153526" cy="1047751"/>
            <a:chOff x="0" y="0"/>
            <a:chExt cx="5767" cy="660"/>
          </a:xfrm>
        </p:grpSpPr>
        <p:grpSp>
          <p:nvGrpSpPr>
            <p:cNvPr id="4" name="Group 4"/>
            <p:cNvGrpSpPr>
              <a:grpSpLocks/>
            </p:cNvGrpSpPr>
            <p:nvPr/>
          </p:nvGrpSpPr>
          <p:grpSpPr bwMode="auto">
            <a:xfrm>
              <a:off x="0" y="0"/>
              <a:ext cx="5756" cy="660"/>
              <a:chOff x="0" y="0"/>
              <a:chExt cx="5756" cy="660"/>
            </a:xfrm>
          </p:grpSpPr>
          <p:pic>
            <p:nvPicPr>
              <p:cNvPr id="3090" name="Picture 5"/>
              <p:cNvPicPr>
                <a:picLocks noChangeArrowheads="1"/>
              </p:cNvPicPr>
              <p:nvPr/>
            </p:nvPicPr>
            <p:blipFill>
              <a:blip r:embed="rId3"/>
              <a:srcRect/>
              <a:stretch>
                <a:fillRect/>
              </a:stretch>
            </p:blipFill>
            <p:spPr bwMode="auto">
              <a:xfrm>
                <a:off x="0" y="0"/>
                <a:ext cx="5756" cy="660"/>
              </a:xfrm>
              <a:prstGeom prst="rect">
                <a:avLst/>
              </a:prstGeom>
              <a:noFill/>
              <a:ln w="9525">
                <a:noFill/>
                <a:miter lim="800000"/>
                <a:headEnd/>
                <a:tailEnd/>
              </a:ln>
            </p:spPr>
          </p:pic>
        </p:grpSp>
        <p:grpSp>
          <p:nvGrpSpPr>
            <p:cNvPr id="5" name="Group 6"/>
            <p:cNvGrpSpPr>
              <a:grpSpLocks/>
            </p:cNvGrpSpPr>
            <p:nvPr/>
          </p:nvGrpSpPr>
          <p:grpSpPr bwMode="auto">
            <a:xfrm>
              <a:off x="0" y="46"/>
              <a:ext cx="5767" cy="572"/>
              <a:chOff x="0" y="0"/>
              <a:chExt cx="5767" cy="572"/>
            </a:xfrm>
          </p:grpSpPr>
          <p:pic>
            <p:nvPicPr>
              <p:cNvPr id="3089" name="Picture 7"/>
              <p:cNvPicPr>
                <a:picLocks noChangeArrowheads="1"/>
              </p:cNvPicPr>
              <p:nvPr/>
            </p:nvPicPr>
            <p:blipFill>
              <a:blip r:embed="rId4"/>
              <a:srcRect/>
              <a:stretch>
                <a:fillRect/>
              </a:stretch>
            </p:blipFill>
            <p:spPr bwMode="auto">
              <a:xfrm>
                <a:off x="0" y="0"/>
                <a:ext cx="5767" cy="572"/>
              </a:xfrm>
              <a:prstGeom prst="rect">
                <a:avLst/>
              </a:prstGeom>
              <a:noFill/>
              <a:ln w="9525">
                <a:noFill/>
                <a:miter lim="800000"/>
                <a:headEnd/>
                <a:tailEnd/>
              </a:ln>
            </p:spPr>
          </p:pic>
        </p:grpSp>
      </p:grpSp>
      <p:sp>
        <p:nvSpPr>
          <p:cNvPr id="3080" name="Rectangle 9"/>
          <p:cNvSpPr>
            <a:spLocks/>
          </p:cNvSpPr>
          <p:nvPr/>
        </p:nvSpPr>
        <p:spPr bwMode="auto">
          <a:xfrm>
            <a:off x="393700" y="4114800"/>
            <a:ext cx="7086600" cy="2324100"/>
          </a:xfrm>
          <a:prstGeom prst="rect">
            <a:avLst/>
          </a:prstGeom>
          <a:noFill/>
          <a:ln w="9525">
            <a:noFill/>
            <a:miter lim="800000"/>
            <a:headEnd/>
            <a:tailEnd/>
          </a:ln>
        </p:spPr>
        <p:txBody>
          <a:bodyPr lIns="0" tIns="0" rIns="0" bIns="0"/>
          <a:lstStyle/>
          <a:p>
            <a:endParaRPr lang="en-US" sz="2000" dirty="0">
              <a:solidFill>
                <a:schemeClr val="tx1"/>
              </a:solidFill>
              <a:latin typeface="Times New Roman" charset="0"/>
              <a:cs typeface="Times New Roman" charset="0"/>
              <a:sym typeface="Times New Roman" charset="0"/>
            </a:endParaRPr>
          </a:p>
        </p:txBody>
      </p:sp>
      <p:pic>
        <p:nvPicPr>
          <p:cNvPr id="3081" name="Picture 10"/>
          <p:cNvPicPr>
            <a:picLocks noChangeArrowheads="1"/>
          </p:cNvPicPr>
          <p:nvPr/>
        </p:nvPicPr>
        <p:blipFill>
          <a:blip r:embed="rId5"/>
          <a:srcRect/>
          <a:stretch>
            <a:fillRect/>
          </a:stretch>
        </p:blipFill>
        <p:spPr bwMode="auto">
          <a:xfrm>
            <a:off x="6096000" y="152400"/>
            <a:ext cx="3048000" cy="1371600"/>
          </a:xfrm>
          <a:prstGeom prst="rect">
            <a:avLst/>
          </a:prstGeom>
          <a:noFill/>
          <a:ln w="9525">
            <a:noFill/>
            <a:miter lim="800000"/>
            <a:headEnd/>
            <a:tailEnd/>
          </a:ln>
        </p:spPr>
      </p:pic>
      <p:pic>
        <p:nvPicPr>
          <p:cNvPr id="3082" name="Picture 11"/>
          <p:cNvPicPr>
            <a:picLocks noChangeArrowheads="1"/>
          </p:cNvPicPr>
          <p:nvPr/>
        </p:nvPicPr>
        <p:blipFill>
          <a:blip r:embed="rId6"/>
          <a:srcRect/>
          <a:stretch>
            <a:fillRect/>
          </a:stretch>
        </p:blipFill>
        <p:spPr bwMode="auto">
          <a:xfrm>
            <a:off x="0" y="150813"/>
            <a:ext cx="3124200" cy="1373187"/>
          </a:xfrm>
          <a:prstGeom prst="rect">
            <a:avLst/>
          </a:prstGeom>
          <a:noFill/>
          <a:ln w="9525">
            <a:noFill/>
            <a:miter lim="800000"/>
            <a:headEnd/>
            <a:tailEnd/>
          </a:ln>
        </p:spPr>
      </p:pic>
      <p:pic>
        <p:nvPicPr>
          <p:cNvPr id="3083" name="Picture 13"/>
          <p:cNvPicPr>
            <a:picLocks noChangeArrowheads="1"/>
          </p:cNvPicPr>
          <p:nvPr/>
        </p:nvPicPr>
        <p:blipFill>
          <a:blip r:embed="rId7"/>
          <a:srcRect/>
          <a:stretch>
            <a:fillRect/>
          </a:stretch>
        </p:blipFill>
        <p:spPr bwMode="auto">
          <a:xfrm>
            <a:off x="3124200" y="150813"/>
            <a:ext cx="2971800" cy="1373187"/>
          </a:xfrm>
          <a:prstGeom prst="rect">
            <a:avLst/>
          </a:prstGeom>
          <a:noFill/>
          <a:ln w="9525">
            <a:noFill/>
            <a:miter lim="800000"/>
            <a:headEnd/>
            <a:tailEnd/>
          </a:ln>
        </p:spPr>
      </p:pic>
      <p:pic>
        <p:nvPicPr>
          <p:cNvPr id="3084" name="Picture 14"/>
          <p:cNvPicPr>
            <a:picLocks noChangeArrowheads="1"/>
          </p:cNvPicPr>
          <p:nvPr/>
        </p:nvPicPr>
        <p:blipFill>
          <a:blip r:embed="rId8"/>
          <a:srcRect/>
          <a:stretch>
            <a:fillRect/>
          </a:stretch>
        </p:blipFill>
        <p:spPr bwMode="auto">
          <a:xfrm>
            <a:off x="7543800" y="1524000"/>
            <a:ext cx="1600200" cy="1295400"/>
          </a:xfrm>
          <a:prstGeom prst="rect">
            <a:avLst/>
          </a:prstGeom>
          <a:noFill/>
          <a:ln w="9525">
            <a:noFill/>
            <a:miter lim="800000"/>
            <a:headEnd/>
            <a:tailEnd/>
          </a:ln>
        </p:spPr>
      </p:pic>
      <p:pic>
        <p:nvPicPr>
          <p:cNvPr id="3085" name="Picture 15"/>
          <p:cNvPicPr>
            <a:picLocks noChangeArrowheads="1"/>
          </p:cNvPicPr>
          <p:nvPr/>
        </p:nvPicPr>
        <p:blipFill>
          <a:blip r:embed="rId9"/>
          <a:srcRect/>
          <a:stretch>
            <a:fillRect/>
          </a:stretch>
        </p:blipFill>
        <p:spPr bwMode="auto">
          <a:xfrm>
            <a:off x="7543800" y="2819400"/>
            <a:ext cx="1600200" cy="2590800"/>
          </a:xfrm>
          <a:prstGeom prst="rect">
            <a:avLst/>
          </a:prstGeom>
          <a:noFill/>
          <a:ln w="9525">
            <a:noFill/>
            <a:miter lim="800000"/>
            <a:headEnd/>
            <a:tailEnd/>
          </a:ln>
        </p:spPr>
      </p:pic>
      <p:pic>
        <p:nvPicPr>
          <p:cNvPr id="3086" name="Picture 16"/>
          <p:cNvPicPr>
            <a:picLocks noChangeArrowheads="1"/>
          </p:cNvPicPr>
          <p:nvPr/>
        </p:nvPicPr>
        <p:blipFill>
          <a:blip r:embed="rId10"/>
          <a:srcRect/>
          <a:stretch>
            <a:fillRect/>
          </a:stretch>
        </p:blipFill>
        <p:spPr bwMode="auto">
          <a:xfrm>
            <a:off x="7543800" y="5410200"/>
            <a:ext cx="1600200" cy="1447800"/>
          </a:xfrm>
          <a:prstGeom prst="rect">
            <a:avLst/>
          </a:prstGeom>
          <a:noFill/>
          <a:ln w="9525">
            <a:noFill/>
            <a:miter lim="800000"/>
            <a:headEnd/>
            <a:tailEnd/>
          </a:ln>
        </p:spPr>
      </p:pic>
      <p:pic>
        <p:nvPicPr>
          <p:cNvPr id="3092" name="Picture 20" descr="See full size image">
            <a:hlinkClick r:id="rId11"/>
          </p:cNvPr>
          <p:cNvPicPr>
            <a:picLocks noChangeAspect="1" noChangeArrowheads="1"/>
          </p:cNvPicPr>
          <p:nvPr/>
        </p:nvPicPr>
        <p:blipFill>
          <a:blip r:embed="rId12"/>
          <a:srcRect/>
          <a:stretch>
            <a:fillRect/>
          </a:stretch>
        </p:blipFill>
        <p:spPr bwMode="auto">
          <a:xfrm>
            <a:off x="7543800" y="5410200"/>
            <a:ext cx="1600200" cy="1447800"/>
          </a:xfrm>
          <a:prstGeom prst="rect">
            <a:avLst/>
          </a:prstGeom>
          <a:noFill/>
        </p:spPr>
      </p:pic>
      <p:pic>
        <p:nvPicPr>
          <p:cNvPr id="3094" name="Picture 22" descr="http://tbn1.google.com/images?q=tbn:8Oc1_1QZVhrGGM:http://www.flipsideshow.com/images/US%2520Flag%2520deep%2520folds%2520closeup3.jpg">
            <a:hlinkClick r:id="rId13"/>
          </p:cNvPr>
          <p:cNvPicPr>
            <a:picLocks noChangeAspect="1" noChangeArrowheads="1"/>
          </p:cNvPicPr>
          <p:nvPr/>
        </p:nvPicPr>
        <p:blipFill>
          <a:blip r:embed="rId14"/>
          <a:srcRect/>
          <a:stretch>
            <a:fillRect/>
          </a:stretch>
        </p:blipFill>
        <p:spPr bwMode="auto">
          <a:xfrm>
            <a:off x="3124200" y="152400"/>
            <a:ext cx="2971800" cy="1371600"/>
          </a:xfrm>
          <a:prstGeom prst="rect">
            <a:avLst/>
          </a:prstGeom>
          <a:noFill/>
        </p:spPr>
      </p:pic>
      <p:pic>
        <p:nvPicPr>
          <p:cNvPr id="18" name="Picture 20" descr="http://tbn3.google.com/images?q=tbn:_MMfDC6WUE2cFM:http://www.valpo.edu/library/govdocs/pics/presseal.gif">
            <a:hlinkClick r:id="rId15"/>
          </p:cNvPr>
          <p:cNvPicPr>
            <a:picLocks noChangeAspect="1" noChangeArrowheads="1"/>
          </p:cNvPicPr>
          <p:nvPr/>
        </p:nvPicPr>
        <p:blipFill>
          <a:blip r:embed="rId16"/>
          <a:srcRect/>
          <a:stretch>
            <a:fillRect/>
          </a:stretch>
        </p:blipFill>
        <p:spPr bwMode="auto">
          <a:xfrm>
            <a:off x="3810000" y="152400"/>
            <a:ext cx="1600200" cy="1371600"/>
          </a:xfrm>
          <a:prstGeom prst="rect">
            <a:avLst/>
          </a:prstGeom>
          <a:noFill/>
        </p:spPr>
      </p:pic>
      <p:pic>
        <p:nvPicPr>
          <p:cNvPr id="20" name="Picture 2" descr="http://usa-elections.net/wp-content/uploads/2008/03/branches.jpg"/>
          <p:cNvPicPr>
            <a:picLocks noChangeAspect="1" noChangeArrowheads="1"/>
          </p:cNvPicPr>
          <p:nvPr/>
        </p:nvPicPr>
        <p:blipFill>
          <a:blip r:embed="rId17"/>
          <a:srcRect/>
          <a:stretch>
            <a:fillRect/>
          </a:stretch>
        </p:blipFill>
        <p:spPr bwMode="auto">
          <a:xfrm>
            <a:off x="0" y="1447800"/>
            <a:ext cx="7620000" cy="5410200"/>
          </a:xfrm>
          <a:prstGeom prst="rect">
            <a:avLst/>
          </a:prstGeom>
          <a:noFill/>
        </p:spPr>
      </p:pic>
    </p:spTree>
  </p:cSld>
  <p:clrMapOvr>
    <a:masterClrMapping/>
  </p:clrMapOvr>
  <p:transition advClick="0" advTm="0"/>
  <p:timing>
    <p:tnLst>
      <p:par>
        <p:cTn id="1" dur="indefinite" restart="never" nodeType="tmRoot"/>
      </p:par>
    </p:tnLst>
  </p:timing>
</p:sld>
</file>

<file path=ppt/theme/theme1.xml><?xml version="1.0" encoding="utf-8"?>
<a:theme xmlns:a="http://schemas.openxmlformats.org/drawingml/2006/main" name="Flow">
  <a:themeElements>
    <a:clrScheme name="">
      <a:dk1>
        <a:srgbClr val="000000"/>
      </a:dk1>
      <a:lt1>
        <a:srgbClr val="FFFFFF"/>
      </a:lt1>
      <a:dk2>
        <a:srgbClr val="000000"/>
      </a:dk2>
      <a:lt2>
        <a:srgbClr val="000000"/>
      </a:lt2>
      <a:accent1>
        <a:srgbClr val="0F6FC6"/>
      </a:accent1>
      <a:accent2>
        <a:srgbClr val="333399"/>
      </a:accent2>
      <a:accent3>
        <a:srgbClr val="AAAAAA"/>
      </a:accent3>
      <a:accent4>
        <a:srgbClr val="DADADA"/>
      </a:accent4>
      <a:accent5>
        <a:srgbClr val="AABBDF"/>
      </a:accent5>
      <a:accent6>
        <a:srgbClr val="2D2D8A"/>
      </a:accent6>
      <a:hlink>
        <a:srgbClr val="009999"/>
      </a:hlink>
      <a:folHlink>
        <a:srgbClr val="99CC00"/>
      </a:folHlink>
    </a:clrScheme>
    <a:fontScheme name="Flow">
      <a:majorFont>
        <a:latin typeface="Lucida Grande"/>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F6FC6"/>
        </a:solidFill>
        <a:ln w="9525"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FFFFFF"/>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0F6FC6"/>
        </a:solidFill>
        <a:ln w="9525"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FFFFFF"/>
            </a:solidFill>
            <a:effectLst/>
            <a:latin typeface="Arial" charset="0"/>
            <a:ea typeface="ヒラギノ角ゴ ProN W3" charset="0"/>
            <a:cs typeface="ヒラギノ角ゴ ProN W3" charset="0"/>
            <a:sym typeface="Arial" charset="0"/>
          </a:defRPr>
        </a:defPPr>
      </a:lstStyle>
    </a:lnDef>
  </a:objectDefaults>
  <a:extraClrSchemeLst>
    <a:extraClrScheme>
      <a:clrScheme name="Flo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Flow">
  <a:themeElements>
    <a:clrScheme name="">
      <a:dk1>
        <a:srgbClr val="000000"/>
      </a:dk1>
      <a:lt1>
        <a:srgbClr val="FFFFFF"/>
      </a:lt1>
      <a:dk2>
        <a:srgbClr val="000000"/>
      </a:dk2>
      <a:lt2>
        <a:srgbClr val="000000"/>
      </a:lt2>
      <a:accent1>
        <a:srgbClr val="0F6FC6"/>
      </a:accent1>
      <a:accent2>
        <a:srgbClr val="333399"/>
      </a:accent2>
      <a:accent3>
        <a:srgbClr val="AAAAAA"/>
      </a:accent3>
      <a:accent4>
        <a:srgbClr val="DADADA"/>
      </a:accent4>
      <a:accent5>
        <a:srgbClr val="AABBDF"/>
      </a:accent5>
      <a:accent6>
        <a:srgbClr val="2D2D8A"/>
      </a:accent6>
      <a:hlink>
        <a:srgbClr val="009999"/>
      </a:hlink>
      <a:folHlink>
        <a:srgbClr val="99CC00"/>
      </a:folHlink>
    </a:clrScheme>
    <a:fontScheme name="1_Flow">
      <a:majorFont>
        <a:latin typeface="Lucida Grande"/>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F6FC6"/>
        </a:solidFill>
        <a:ln w="9525"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FFFFFF"/>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0F6FC6"/>
        </a:solidFill>
        <a:ln w="9525"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FFFFFF"/>
            </a:solidFill>
            <a:effectLst/>
            <a:latin typeface="Arial" charset="0"/>
            <a:ea typeface="ヒラギノ角ゴ ProN W3" charset="0"/>
            <a:cs typeface="ヒラギノ角ゴ ProN W3" charset="0"/>
            <a:sym typeface="Arial" charset="0"/>
          </a:defRPr>
        </a:defPPr>
      </a:lstStyle>
    </a:lnDef>
  </a:objectDefaults>
  <a:extraClrSchemeLst>
    <a:extraClrScheme>
      <a:clrScheme name="1_Flo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Pages>0</Pages>
  <Words>791</Words>
  <Characters>0</Characters>
  <Application>Microsoft Office PowerPoint</Application>
  <PresentationFormat>On-screen Show (4:3)</PresentationFormat>
  <Lines>0</Lines>
  <Paragraphs>40</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Flow</vt:lpstr>
      <vt:lpstr>1_Flow</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dc:creator>
  <cp:lastModifiedBy>Rebecca</cp:lastModifiedBy>
  <cp:revision>51</cp:revision>
  <dcterms:modified xsi:type="dcterms:W3CDTF">2009-07-16T04:42:51Z</dcterms:modified>
</cp:coreProperties>
</file>